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258" r:id="rId4"/>
    <p:sldId id="260" r:id="rId5"/>
    <p:sldId id="303" r:id="rId6"/>
    <p:sldId id="302"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270" r:id="rId62"/>
  </p:sldIdLst>
  <p:sldSz cx="12192000" cy="6858000"/>
  <p:notesSz cx="12192000" cy="6858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75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E3817ED-8F7B-49C0-AE4C-FB5245DBB9EE}" type="datetimeFigureOut">
              <a:rPr lang="es-PE" smtClean="0"/>
              <a:t>18/05/2024</a:t>
            </a:fld>
            <a:endParaRPr lang="es-PE"/>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01C554E-A047-410C-B1CD-599792780F70}" type="slidenum">
              <a:rPr lang="es-PE" smtClean="0"/>
              <a:t>‹Nº›</a:t>
            </a:fld>
            <a:endParaRPr lang="es-PE"/>
          </a:p>
        </p:txBody>
      </p:sp>
    </p:spTree>
    <p:extLst>
      <p:ext uri="{BB962C8B-B14F-4D97-AF65-F5344CB8AC3E}">
        <p14:creationId xmlns:p14="http://schemas.microsoft.com/office/powerpoint/2010/main" val="391239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0" i="0">
                <a:solidFill>
                  <a:srgbClr val="00F3B5"/>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1600" b="1" i="0" u="heavy">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0" i="0">
                <a:solidFill>
                  <a:srgbClr val="00F3B5"/>
                </a:solidFill>
                <a:latin typeface="Lucida Sans Unicode"/>
                <a:cs typeface="Lucida Sans Unicode"/>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8"/>
          </a:xfrm>
          <a:prstGeom prst="rect">
            <a:avLst/>
          </a:prstGeom>
        </p:spPr>
      </p:pic>
      <p:sp>
        <p:nvSpPr>
          <p:cNvPr id="2" name="Holder 2"/>
          <p:cNvSpPr>
            <a:spLocks noGrp="1"/>
          </p:cNvSpPr>
          <p:nvPr>
            <p:ph type="title"/>
          </p:nvPr>
        </p:nvSpPr>
        <p:spPr/>
        <p:txBody>
          <a:bodyPr lIns="0" tIns="0" rIns="0" bIns="0"/>
          <a:lstStyle>
            <a:lvl1pPr>
              <a:defRPr sz="6600" b="0" i="0">
                <a:solidFill>
                  <a:srgbClr val="00F3B5"/>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3046988"/>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24622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a:xfrm>
            <a:off x="609600" y="6377940"/>
            <a:ext cx="2804160" cy="276999"/>
          </a:xfrm>
        </p:spPr>
        <p:txBody>
          <a:bodyPr/>
          <a:lstStyle>
            <a:lvl1pPr>
              <a:defRPr/>
            </a:lvl1pPr>
          </a:lstStyle>
          <a:p>
            <a:pPr>
              <a:defRPr/>
            </a:pPr>
            <a:fld id="{082D2F90-6A43-4652-8D2F-F807C0775D60}" type="datetimeFigureOut">
              <a:rPr lang="es-ES"/>
              <a:pPr>
                <a:defRPr/>
              </a:pPr>
              <a:t>18/05/2024</a:t>
            </a:fld>
            <a:endParaRPr lang="es-ES"/>
          </a:p>
        </p:txBody>
      </p:sp>
      <p:sp>
        <p:nvSpPr>
          <p:cNvPr id="5" name="4 Marcador de pie de página"/>
          <p:cNvSpPr>
            <a:spLocks noGrp="1"/>
          </p:cNvSpPr>
          <p:nvPr>
            <p:ph type="ftr" sz="quarter" idx="11"/>
          </p:nvPr>
        </p:nvSpPr>
        <p:spPr>
          <a:xfrm>
            <a:off x="4145280" y="6377940"/>
            <a:ext cx="3901440" cy="276999"/>
          </a:xfrm>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a:xfrm>
            <a:off x="8778240" y="6377940"/>
            <a:ext cx="2804160" cy="276999"/>
          </a:xfrm>
        </p:spPr>
        <p:txBody>
          <a:bodyPr/>
          <a:lstStyle>
            <a:lvl1pPr>
              <a:defRPr/>
            </a:lvl1pPr>
          </a:lstStyle>
          <a:p>
            <a:pPr>
              <a:defRPr/>
            </a:pPr>
            <a:fld id="{A0957F6C-7F91-42C6-8C5D-B28A8D2D1682}" type="slidenum">
              <a:rPr lang="es-ES" altLang="es-PE"/>
              <a:pPr>
                <a:defRPr/>
              </a:pPr>
              <a:t>‹Nº›</a:t>
            </a:fld>
            <a:endParaRPr lang="es-ES" altLang="es-PE"/>
          </a:p>
        </p:txBody>
      </p:sp>
    </p:spTree>
    <p:extLst>
      <p:ext uri="{BB962C8B-B14F-4D97-AF65-F5344CB8AC3E}">
        <p14:creationId xmlns:p14="http://schemas.microsoft.com/office/powerpoint/2010/main" val="384019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a:xfrm>
            <a:off x="609600" y="6377940"/>
            <a:ext cx="2804160" cy="276999"/>
          </a:xfrm>
        </p:spPr>
        <p:txBody>
          <a:bodyPr/>
          <a:lstStyle>
            <a:lvl1pPr>
              <a:defRPr/>
            </a:lvl1pPr>
          </a:lstStyle>
          <a:p>
            <a:pPr>
              <a:defRPr/>
            </a:pPr>
            <a:fld id="{5451E24B-82DF-489E-88BA-63C7B48E9C29}" type="datetimeFigureOut">
              <a:rPr lang="es-PE"/>
              <a:pPr>
                <a:defRPr/>
              </a:pPr>
              <a:t>18/05/2024</a:t>
            </a:fld>
            <a:endParaRPr lang="es-PE"/>
          </a:p>
        </p:txBody>
      </p:sp>
      <p:sp>
        <p:nvSpPr>
          <p:cNvPr id="3" name="4 Marcador de pie de página"/>
          <p:cNvSpPr>
            <a:spLocks noGrp="1"/>
          </p:cNvSpPr>
          <p:nvPr>
            <p:ph type="ftr" sz="quarter" idx="11"/>
          </p:nvPr>
        </p:nvSpPr>
        <p:spPr>
          <a:xfrm>
            <a:off x="4145280" y="6377940"/>
            <a:ext cx="3901440" cy="276999"/>
          </a:xfrm>
        </p:spPr>
        <p:txBody>
          <a:bodyPr/>
          <a:lstStyle>
            <a:lvl1pPr>
              <a:defRPr/>
            </a:lvl1pPr>
          </a:lstStyle>
          <a:p>
            <a:pPr>
              <a:defRPr/>
            </a:pPr>
            <a:endParaRPr lang="es-PE"/>
          </a:p>
        </p:txBody>
      </p:sp>
      <p:sp>
        <p:nvSpPr>
          <p:cNvPr id="4" name="5 Marcador de número de diapositiva"/>
          <p:cNvSpPr>
            <a:spLocks noGrp="1"/>
          </p:cNvSpPr>
          <p:nvPr>
            <p:ph type="sldNum" sz="quarter" idx="12"/>
          </p:nvPr>
        </p:nvSpPr>
        <p:spPr>
          <a:xfrm>
            <a:off x="8778240" y="6377940"/>
            <a:ext cx="2804160" cy="276999"/>
          </a:xfrm>
        </p:spPr>
        <p:txBody>
          <a:bodyPr/>
          <a:lstStyle>
            <a:lvl1pPr>
              <a:defRPr/>
            </a:lvl1pPr>
          </a:lstStyle>
          <a:p>
            <a:pPr>
              <a:defRPr/>
            </a:pPr>
            <a:fld id="{424184FB-1726-4F9A-8D00-22246380EE91}" type="slidenum">
              <a:rPr lang="es-PE" altLang="es-PE"/>
              <a:pPr>
                <a:defRPr/>
              </a:pPr>
              <a:t>‹Nº›</a:t>
            </a:fld>
            <a:endParaRPr lang="es-PE" altLang="es-PE"/>
          </a:p>
        </p:txBody>
      </p:sp>
    </p:spTree>
    <p:extLst>
      <p:ext uri="{BB962C8B-B14F-4D97-AF65-F5344CB8AC3E}">
        <p14:creationId xmlns:p14="http://schemas.microsoft.com/office/powerpoint/2010/main" val="894243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9" cstate="print"/>
          <a:stretch>
            <a:fillRect/>
          </a:stretch>
        </p:blipFill>
        <p:spPr>
          <a:xfrm>
            <a:off x="0" y="0"/>
            <a:ext cx="12191999" cy="6857998"/>
          </a:xfrm>
          <a:prstGeom prst="rect">
            <a:avLst/>
          </a:prstGeom>
        </p:spPr>
      </p:pic>
      <p:sp>
        <p:nvSpPr>
          <p:cNvPr id="2" name="Holder 2"/>
          <p:cNvSpPr>
            <a:spLocks noGrp="1"/>
          </p:cNvSpPr>
          <p:nvPr>
            <p:ph type="title"/>
          </p:nvPr>
        </p:nvSpPr>
        <p:spPr>
          <a:xfrm>
            <a:off x="1805304" y="1690306"/>
            <a:ext cx="6038850" cy="3044190"/>
          </a:xfrm>
          <a:prstGeom prst="rect">
            <a:avLst/>
          </a:prstGeom>
        </p:spPr>
        <p:txBody>
          <a:bodyPr wrap="square" lIns="0" tIns="0" rIns="0" bIns="0">
            <a:spAutoFit/>
          </a:bodyPr>
          <a:lstStyle>
            <a:lvl1pPr>
              <a:defRPr sz="6600" b="0" i="0">
                <a:solidFill>
                  <a:srgbClr val="00F3B5"/>
                </a:solidFill>
                <a:latin typeface="Lucida Sans Unicode"/>
                <a:cs typeface="Lucida Sans Unicode"/>
              </a:defRPr>
            </a:lvl1pPr>
          </a:lstStyle>
          <a:p>
            <a:endParaRPr/>
          </a:p>
        </p:txBody>
      </p:sp>
      <p:sp>
        <p:nvSpPr>
          <p:cNvPr id="3" name="Holder 3"/>
          <p:cNvSpPr>
            <a:spLocks noGrp="1"/>
          </p:cNvSpPr>
          <p:nvPr>
            <p:ph type="body" idx="1"/>
          </p:nvPr>
        </p:nvSpPr>
        <p:spPr>
          <a:xfrm>
            <a:off x="1079500" y="1533778"/>
            <a:ext cx="6314440" cy="1946910"/>
          </a:xfrm>
          <a:prstGeom prst="rect">
            <a:avLst/>
          </a:prstGeom>
        </p:spPr>
        <p:txBody>
          <a:bodyPr wrap="square" lIns="0" tIns="0" rIns="0" bIns="0">
            <a:spAutoFit/>
          </a:bodyPr>
          <a:lstStyle>
            <a:lvl1pPr>
              <a:defRPr sz="1600" b="1" i="0" u="heavy">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24114" y="1125539"/>
            <a:ext cx="7704137" cy="3698875"/>
          </a:xfrm>
          <a:prstGeom prst="rect">
            <a:avLst/>
          </a:prstGeom>
        </p:spPr>
        <p:txBody>
          <a:bodyPr>
            <a:spAutoFit/>
          </a:bodyPr>
          <a:lstStyle/>
          <a:p>
            <a:pPr algn="just">
              <a:defRPr/>
            </a:pPr>
            <a:r>
              <a:rPr lang="es-PE" sz="2400" dirty="0">
                <a:ea typeface="Times New Roman" panose="02020603050405020304" pitchFamily="18" charset="0"/>
                <a:cs typeface="Arial" panose="020B0604020202020204" pitchFamily="34" charset="0"/>
              </a:rPr>
              <a:t>El proceso del Análisis de Costos del Ciclo de Vida se debe desarrollar mediante las siguientes etapas:</a:t>
            </a:r>
          </a:p>
          <a:p>
            <a:pPr algn="just">
              <a:defRPr/>
            </a:pPr>
            <a:endParaRPr lang="es-PE" sz="2400" dirty="0">
              <a:ea typeface="Times New Roman" panose="02020603050405020304" pitchFamily="18" charset="0"/>
              <a:cs typeface="Arial" panose="020B0604020202020204" pitchFamily="34" charset="0"/>
            </a:endParaRPr>
          </a:p>
          <a:p>
            <a:pPr marL="342900" indent="-342900" algn="just">
              <a:lnSpc>
                <a:spcPct val="107000"/>
              </a:lnSpc>
              <a:spcAft>
                <a:spcPts val="800"/>
              </a:spcAft>
              <a:buFont typeface="+mj-lt"/>
              <a:buAutoNum type="arabicPeriod"/>
              <a:tabLst>
                <a:tab pos="457200" algn="l"/>
              </a:tabLst>
              <a:defRPr/>
            </a:pPr>
            <a:r>
              <a:rPr lang="es-PE" sz="2400" dirty="0">
                <a:ea typeface="Calibri" panose="020F0502020204030204" pitchFamily="34" charset="0"/>
                <a:cs typeface="Arial" panose="020B0604020202020204" pitchFamily="34" charset="0"/>
              </a:rPr>
              <a:t> Conocimiento del Costo de Capital</a:t>
            </a:r>
          </a:p>
          <a:p>
            <a:pPr marL="342900" indent="-342900" algn="just">
              <a:lnSpc>
                <a:spcPct val="107000"/>
              </a:lnSpc>
              <a:spcAft>
                <a:spcPts val="800"/>
              </a:spcAft>
              <a:buFont typeface="+mj-lt"/>
              <a:buAutoNum type="arabicPeriod"/>
              <a:tabLst>
                <a:tab pos="457200" algn="l"/>
              </a:tabLst>
              <a:defRPr/>
            </a:pPr>
            <a:r>
              <a:rPr lang="es-PE" sz="2400" dirty="0">
                <a:ea typeface="Calibri" panose="020F0502020204030204" pitchFamily="34" charset="0"/>
                <a:cs typeface="Arial" panose="020B0604020202020204" pitchFamily="34" charset="0"/>
              </a:rPr>
              <a:t> Conocimiento de los Costos Operativos.</a:t>
            </a:r>
          </a:p>
          <a:p>
            <a:pPr marL="457200" indent="-457200" algn="just">
              <a:buFontTx/>
              <a:buAutoNum type="arabicPeriod" startAt="3"/>
              <a:defRPr/>
            </a:pPr>
            <a:r>
              <a:rPr lang="es-PE" sz="2400" dirty="0">
                <a:cs typeface="Arial" panose="020B0604020202020204" pitchFamily="34" charset="0"/>
              </a:rPr>
              <a:t>Cálculo de los costos totales de vida y los posibles intervalo de reemplazo.</a:t>
            </a:r>
          </a:p>
          <a:p>
            <a:pPr algn="just">
              <a:defRPr/>
            </a:pPr>
            <a:r>
              <a:rPr lang="es-PE" sz="2400" dirty="0">
                <a:cs typeface="Arial" panose="020B0604020202020204" pitchFamily="34" charset="0"/>
              </a:rPr>
              <a:t>4. Seleccionar el punto óptimo de reemplazo.</a:t>
            </a:r>
          </a:p>
          <a:p>
            <a:pPr marL="342900" indent="-342900" algn="just">
              <a:lnSpc>
                <a:spcPct val="107000"/>
              </a:lnSpc>
              <a:spcAft>
                <a:spcPts val="800"/>
              </a:spcAft>
              <a:buFont typeface="+mj-lt"/>
              <a:buAutoNum type="arabicPeriod"/>
              <a:tabLst>
                <a:tab pos="457200" algn="l"/>
              </a:tabLst>
              <a:defRPr/>
            </a:pPr>
            <a:endParaRPr lang="es-PE" sz="2400" dirty="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16123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Imagen 1" descr="Figura 2. En esta figura se muestran los costos del ciclo de vida en bloqu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6" y="1628776"/>
            <a:ext cx="85693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ángulo 2"/>
          <p:cNvSpPr>
            <a:spLocks noChangeArrowheads="1"/>
          </p:cNvSpPr>
          <p:nvPr/>
        </p:nvSpPr>
        <p:spPr bwMode="auto">
          <a:xfrm>
            <a:off x="1774826" y="765176"/>
            <a:ext cx="8785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2400" b="1">
                <a:ea typeface="Calibri" panose="020F0502020204030204" pitchFamily="34" charset="0"/>
                <a:cs typeface="Times New Roman" panose="02020603050405020304" pitchFamily="18" charset="0"/>
              </a:rPr>
              <a:t>En esta figura se muestran los costos del ciclo de vida en bloques</a:t>
            </a:r>
            <a:endParaRPr lang="es-PE" altLang="es-PE" sz="2400">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6435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08214" y="836613"/>
            <a:ext cx="7920037" cy="5670550"/>
          </a:xfrm>
          <a:prstGeom prst="rect">
            <a:avLst/>
          </a:prstGeom>
        </p:spPr>
        <p:txBody>
          <a:bodyPr>
            <a:spAutoFit/>
          </a:bodyPr>
          <a:lstStyle/>
          <a:p>
            <a:pPr>
              <a:defRPr/>
            </a:pPr>
            <a:r>
              <a:rPr lang="es-PE" sz="2800" dirty="0">
                <a:latin typeface="Times New Roman" panose="02020603050405020304" pitchFamily="18" charset="0"/>
                <a:ea typeface="Times New Roman" panose="02020603050405020304" pitchFamily="18" charset="0"/>
              </a:rPr>
              <a:t>1. Los costos realmente influyentes en el costo de capital son:</a:t>
            </a:r>
          </a:p>
          <a:p>
            <a:pPr>
              <a:defRPr/>
            </a:pPr>
            <a:endParaRPr lang="es-PE" sz="2800" dirty="0">
              <a:latin typeface="Times New Roman" panose="02020603050405020304" pitchFamily="18" charset="0"/>
              <a:ea typeface="Times New Roman" panose="02020603050405020304" pitchFamily="18" charset="0"/>
            </a:endParaRP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 del Proyecto.</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 de la Tecnología.</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 de la Ingeniería.</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Costos de Suministros.</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Costos de Construcción.</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Costos de puesta en marcha.</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Costos de Entrenamiento.</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Costos de los Manuales.</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Costos de los Repuestos.</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Costos de las Herramientas.</a:t>
            </a:r>
          </a:p>
          <a:p>
            <a:pPr marL="342900" indent="-342900">
              <a:lnSpc>
                <a:spcPct val="107000"/>
              </a:lnSpc>
              <a:spcAft>
                <a:spcPts val="800"/>
              </a:spcAft>
              <a:buSzPts val="1000"/>
              <a:buFont typeface="Symbol" panose="05050102010706020507" pitchFamily="18" charset="2"/>
              <a:buChar char=""/>
              <a:tabLst>
                <a:tab pos="457200" algn="l"/>
              </a:tabLst>
              <a:defRPr/>
            </a:pPr>
            <a:r>
              <a:rPr lang="es-PE" dirty="0">
                <a:latin typeface="Calibri" panose="020F0502020204030204" pitchFamily="34" charset="0"/>
                <a:ea typeface="Calibri" panose="020F0502020204030204" pitchFamily="34" charset="0"/>
                <a:cs typeface="Times New Roman" panose="02020603050405020304" pitchFamily="18" charset="0"/>
              </a:rPr>
              <a:t>Costos de los servicios.</a:t>
            </a:r>
          </a:p>
        </p:txBody>
      </p:sp>
    </p:spTree>
    <p:extLst>
      <p:ext uri="{BB962C8B-B14F-4D97-AF65-F5344CB8AC3E}">
        <p14:creationId xmlns:p14="http://schemas.microsoft.com/office/powerpoint/2010/main" val="1222969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ángulo 1"/>
          <p:cNvSpPr>
            <a:spLocks noChangeArrowheads="1"/>
          </p:cNvSpPr>
          <p:nvPr/>
        </p:nvSpPr>
        <p:spPr bwMode="auto">
          <a:xfrm>
            <a:off x="2279650" y="765176"/>
            <a:ext cx="80645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2400">
                <a:solidFill>
                  <a:srgbClr val="FF0000"/>
                </a:solidFill>
                <a:latin typeface="Times New Roman" panose="02020603050405020304" pitchFamily="18" charset="0"/>
                <a:cs typeface="Times New Roman" panose="02020603050405020304" pitchFamily="18" charset="0"/>
              </a:rPr>
              <a:t>2. Los costos operativos y de Mantenimiento.-</a:t>
            </a:r>
            <a:r>
              <a:rPr lang="es-PE" altLang="es-PE" sz="1800">
                <a:latin typeface="Times New Roman" panose="02020603050405020304" pitchFamily="18" charset="0"/>
                <a:cs typeface="Times New Roman" panose="02020603050405020304" pitchFamily="18" charset="0"/>
              </a:rPr>
              <a:t> </a:t>
            </a:r>
            <a:r>
              <a:rPr lang="es-PE" altLang="es-PE" sz="2000">
                <a:latin typeface="Times New Roman" panose="02020603050405020304" pitchFamily="18" charset="0"/>
                <a:cs typeface="Times New Roman" panose="02020603050405020304" pitchFamily="18" charset="0"/>
              </a:rPr>
              <a:t>a lo largo de los años estos costos se comportan de la siguiente forma, esta curva seria el acumulado año con año con flujo descontado. </a:t>
            </a:r>
            <a:r>
              <a:rPr lang="es-PE" altLang="es-PE" sz="2000">
                <a:latin typeface="Arial" panose="020B0604020202020204" pitchFamily="34" charset="0"/>
              </a:rPr>
              <a:t> </a:t>
            </a:r>
          </a:p>
          <a:p>
            <a:pPr>
              <a:spcBef>
                <a:spcPct val="0"/>
              </a:spcBef>
              <a:buFontTx/>
              <a:buNone/>
            </a:pPr>
            <a:endParaRPr lang="es-PE" altLang="es-PE" sz="1800">
              <a:latin typeface="Arial" panose="020B0604020202020204" pitchFamily="34" charset="0"/>
            </a:endParaRPr>
          </a:p>
          <a:p>
            <a:pPr>
              <a:spcBef>
                <a:spcPct val="0"/>
              </a:spcBef>
              <a:buFontTx/>
              <a:buNone/>
            </a:pPr>
            <a:r>
              <a:rPr lang="es-PE" altLang="es-PE" sz="1800">
                <a:latin typeface="Arial" panose="020B0604020202020204" pitchFamily="34" charset="0"/>
              </a:rPr>
              <a:t>Se debe obtener la información del deterioro en el tiempo y costos de operación de los equipos, de tal manera que se debe garantizar su calidad y confiabilidad, entre ellos.</a:t>
            </a:r>
          </a:p>
          <a:p>
            <a:pPr>
              <a:spcBef>
                <a:spcPct val="0"/>
              </a:spcBef>
              <a:buFontTx/>
              <a:buNone/>
            </a:pPr>
            <a:endParaRPr lang="es-PE" altLang="es-PE" sz="1800">
              <a:latin typeface="Arial" panose="020B0604020202020204" pitchFamily="34" charset="0"/>
            </a:endParaRPr>
          </a:p>
          <a:p>
            <a:pPr>
              <a:spcBef>
                <a:spcPct val="0"/>
              </a:spcBef>
              <a:buFontTx/>
              <a:buNone/>
            </a:pPr>
            <a:r>
              <a:rPr lang="es-PE" altLang="es-PE" sz="1800">
                <a:latin typeface="Arial" panose="020B0604020202020204" pitchFamily="34" charset="0"/>
              </a:rPr>
              <a:t>Costo Hora Hombre.</a:t>
            </a:r>
          </a:p>
          <a:p>
            <a:pPr>
              <a:spcBef>
                <a:spcPct val="0"/>
              </a:spcBef>
              <a:buFontTx/>
              <a:buNone/>
            </a:pPr>
            <a:r>
              <a:rPr lang="es-PE" altLang="es-PE" sz="1800">
                <a:latin typeface="Arial" panose="020B0604020202020204" pitchFamily="34" charset="0"/>
              </a:rPr>
              <a:t>Costo de Energía.</a:t>
            </a:r>
          </a:p>
          <a:p>
            <a:pPr>
              <a:spcBef>
                <a:spcPct val="0"/>
              </a:spcBef>
              <a:buFontTx/>
              <a:buNone/>
            </a:pPr>
            <a:r>
              <a:rPr lang="es-PE" altLang="es-PE" sz="1800">
                <a:latin typeface="Arial" panose="020B0604020202020204" pitchFamily="34" charset="0"/>
              </a:rPr>
              <a:t>Costo de Uso de Agua.</a:t>
            </a:r>
          </a:p>
          <a:p>
            <a:pPr>
              <a:spcBef>
                <a:spcPct val="0"/>
              </a:spcBef>
              <a:buFontTx/>
              <a:buNone/>
            </a:pPr>
            <a:r>
              <a:rPr lang="es-PE" altLang="es-PE" sz="1800">
                <a:latin typeface="Arial" panose="020B0604020202020204" pitchFamily="34" charset="0"/>
              </a:rPr>
              <a:t>Costos de Mantenimiento.</a:t>
            </a:r>
          </a:p>
          <a:p>
            <a:pPr>
              <a:spcBef>
                <a:spcPct val="0"/>
              </a:spcBef>
              <a:buFontTx/>
              <a:buNone/>
            </a:pPr>
            <a:r>
              <a:rPr lang="es-PE" altLang="es-PE" sz="1800">
                <a:latin typeface="Arial" panose="020B0604020202020204" pitchFamily="34" charset="0"/>
              </a:rPr>
              <a:t>Costos de Materiales.</a:t>
            </a:r>
          </a:p>
          <a:p>
            <a:pPr>
              <a:spcBef>
                <a:spcPct val="0"/>
              </a:spcBef>
              <a:buFontTx/>
              <a:buNone/>
            </a:pPr>
            <a:r>
              <a:rPr lang="es-PE" altLang="es-PE" sz="1800">
                <a:latin typeface="Arial" panose="020B0604020202020204" pitchFamily="34" charset="0"/>
              </a:rPr>
              <a:t>Costos del Inventario.</a:t>
            </a:r>
          </a:p>
          <a:p>
            <a:pPr>
              <a:spcBef>
                <a:spcPct val="0"/>
              </a:spcBef>
              <a:buFontTx/>
              <a:buNone/>
            </a:pPr>
            <a:r>
              <a:rPr lang="es-PE" altLang="es-PE" sz="1800">
                <a:latin typeface="Arial" panose="020B0604020202020204" pitchFamily="34" charset="0"/>
              </a:rPr>
              <a:t>Costos de Almacenamiento.</a:t>
            </a:r>
          </a:p>
          <a:p>
            <a:pPr>
              <a:spcBef>
                <a:spcPct val="0"/>
              </a:spcBef>
              <a:buFontTx/>
              <a:buNone/>
            </a:pPr>
            <a:r>
              <a:rPr lang="es-PE" altLang="es-PE" sz="1800">
                <a:latin typeface="Arial" panose="020B0604020202020204" pitchFamily="34" charset="0"/>
              </a:rPr>
              <a:t>Costos de Talleres.</a:t>
            </a:r>
          </a:p>
          <a:p>
            <a:pPr>
              <a:spcBef>
                <a:spcPct val="0"/>
              </a:spcBef>
              <a:buFontTx/>
              <a:buNone/>
            </a:pPr>
            <a:r>
              <a:rPr lang="es-PE" altLang="es-PE" sz="1800">
                <a:latin typeface="Arial" panose="020B0604020202020204" pitchFamily="34" charset="0"/>
              </a:rPr>
              <a:t>Costos de Contratistas.</a:t>
            </a:r>
          </a:p>
          <a:p>
            <a:pPr>
              <a:spcBef>
                <a:spcPct val="0"/>
              </a:spcBef>
              <a:buFontTx/>
              <a:buNone/>
            </a:pPr>
            <a:r>
              <a:rPr lang="es-PE" altLang="es-PE" sz="1800">
                <a:latin typeface="Arial" panose="020B0604020202020204" pitchFamily="34" charset="0"/>
              </a:rPr>
              <a:t>Costos de Seguros.</a:t>
            </a:r>
          </a:p>
          <a:p>
            <a:pPr>
              <a:spcBef>
                <a:spcPct val="0"/>
              </a:spcBef>
              <a:buFontTx/>
              <a:buNone/>
            </a:pPr>
            <a:endParaRPr lang="es-PE" altLang="es-PE"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5543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Imagen 1" descr="Figura 4. La curva de costo de operación y mantenimiento en los escenarios optimista, más probable, y pesimista de un equipo presenta en el tiempo un comportamiento similar al mostrado en la gráf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1876425"/>
            <a:ext cx="63817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ángulo 2"/>
          <p:cNvSpPr>
            <a:spLocks noChangeArrowheads="1"/>
          </p:cNvSpPr>
          <p:nvPr/>
        </p:nvSpPr>
        <p:spPr bwMode="auto">
          <a:xfrm>
            <a:off x="2905126" y="398464"/>
            <a:ext cx="72945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s-PE" altLang="es-PE" sz="1800" b="1">
                <a:ea typeface="Calibri" panose="020F0502020204030204" pitchFamily="34" charset="0"/>
                <a:cs typeface="Times New Roman" panose="02020603050405020304" pitchFamily="18" charset="0"/>
              </a:rPr>
              <a:t>La curva de costo de </a:t>
            </a:r>
            <a:r>
              <a:rPr lang="es-PE" altLang="es-PE" sz="2000" b="1">
                <a:solidFill>
                  <a:srgbClr val="FF0000"/>
                </a:solidFill>
                <a:ea typeface="Calibri" panose="020F0502020204030204" pitchFamily="34" charset="0"/>
                <a:cs typeface="Times New Roman" panose="02020603050405020304" pitchFamily="18" charset="0"/>
              </a:rPr>
              <a:t>operación y mantenimiento </a:t>
            </a:r>
            <a:r>
              <a:rPr lang="es-PE" altLang="es-PE" sz="1800" b="1">
                <a:ea typeface="Calibri" panose="020F0502020204030204" pitchFamily="34" charset="0"/>
                <a:cs typeface="Times New Roman" panose="02020603050405020304" pitchFamily="18" charset="0"/>
              </a:rPr>
              <a:t>en los escenarios optimista, más probable, y pesimista de un equipo presenta en el tiempo un comportamiento similar al mostrado en la gráfica</a:t>
            </a:r>
            <a:endParaRPr lang="es-PE" altLang="es-PE" sz="1800">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273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n 1" descr="Figura 5. En la figura se muestra un flujo de caja proyectado para un equip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2060576"/>
            <a:ext cx="6583362"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ángulo 2"/>
          <p:cNvSpPr>
            <a:spLocks noChangeArrowheads="1"/>
          </p:cNvSpPr>
          <p:nvPr/>
        </p:nvSpPr>
        <p:spPr bwMode="auto">
          <a:xfrm>
            <a:off x="2782889" y="836614"/>
            <a:ext cx="8353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2000" b="1">
                <a:ea typeface="Calibri" panose="020F0502020204030204" pitchFamily="34" charset="0"/>
                <a:cs typeface="Times New Roman" panose="02020603050405020304" pitchFamily="18" charset="0"/>
              </a:rPr>
              <a:t>En la figura se muestra un flujo de caja proyectado para un equipo.</a:t>
            </a:r>
            <a:r>
              <a:rPr lang="es-PE" altLang="es-PE" sz="2000">
                <a:ea typeface="Calibri" panose="020F0502020204030204" pitchFamily="34" charset="0"/>
                <a:cs typeface="Times New Roman" panose="02020603050405020304" pitchFamily="18" charset="0"/>
              </a:rPr>
              <a:t/>
            </a:r>
            <a:br>
              <a:rPr lang="es-PE" altLang="es-PE" sz="2000">
                <a:ea typeface="Calibri" panose="020F0502020204030204" pitchFamily="34" charset="0"/>
                <a:cs typeface="Times New Roman" panose="02020603050405020304" pitchFamily="18" charset="0"/>
              </a:rPr>
            </a:br>
            <a:endParaRPr lang="es-PE" altLang="es-PE" sz="2000">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668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Imagen 1" descr="Figura 6. Esta gráfica muestra la comparación entre dos alternativas A través de un flujo de caja distribui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1428751"/>
            <a:ext cx="6630988"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ángulo 2"/>
          <p:cNvSpPr>
            <a:spLocks noChangeArrowheads="1"/>
          </p:cNvSpPr>
          <p:nvPr/>
        </p:nvSpPr>
        <p:spPr bwMode="auto">
          <a:xfrm>
            <a:off x="2135189" y="620713"/>
            <a:ext cx="7705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1800" b="1">
                <a:ea typeface="Calibri" panose="020F0502020204030204" pitchFamily="34" charset="0"/>
                <a:cs typeface="Times New Roman" panose="02020603050405020304" pitchFamily="18" charset="0"/>
              </a:rPr>
              <a:t>Esta gráfica muestra la comparación entre dos alternativas a través de un flujo de </a:t>
            </a:r>
            <a:r>
              <a:rPr lang="es-PE" altLang="es-PE" sz="1800" b="1">
                <a:latin typeface="Arial" panose="020B0604020202020204" pitchFamily="34" charset="0"/>
                <a:ea typeface="Calibri" panose="020F0502020204030204" pitchFamily="34" charset="0"/>
                <a:cs typeface="Times New Roman" panose="02020603050405020304" pitchFamily="18" charset="0"/>
              </a:rPr>
              <a:t>caja distribuido.</a:t>
            </a:r>
            <a:endParaRPr lang="es-PE" altLang="es-PE" sz="1800">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06698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uadroTexto 1"/>
          <p:cNvSpPr txBox="1">
            <a:spLocks noChangeArrowheads="1"/>
          </p:cNvSpPr>
          <p:nvPr/>
        </p:nvSpPr>
        <p:spPr bwMode="auto">
          <a:xfrm>
            <a:off x="3000376" y="2997200"/>
            <a:ext cx="56165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ES" altLang="es-PE" sz="2800" b="1">
                <a:solidFill>
                  <a:srgbClr val="FF0000"/>
                </a:solidFill>
                <a:latin typeface="Arial" panose="020B0604020202020204" pitchFamily="34" charset="0"/>
              </a:rPr>
              <a:t>COSTOS DEL CICLO DE VIDA</a:t>
            </a:r>
            <a:endParaRPr lang="es-PE" altLang="es-PE" sz="2800" b="1">
              <a:solidFill>
                <a:srgbClr val="FF0000"/>
              </a:solidFill>
              <a:latin typeface="Arial" panose="020B0604020202020204" pitchFamily="34" charset="0"/>
            </a:endParaRPr>
          </a:p>
        </p:txBody>
      </p:sp>
    </p:spTree>
    <p:extLst>
      <p:ext uri="{BB962C8B-B14F-4D97-AF65-F5344CB8AC3E}">
        <p14:creationId xmlns:p14="http://schemas.microsoft.com/office/powerpoint/2010/main" val="1010175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uadroTexto 2"/>
          <p:cNvSpPr txBox="1">
            <a:spLocks noChangeArrowheads="1"/>
          </p:cNvSpPr>
          <p:nvPr/>
        </p:nvSpPr>
        <p:spPr bwMode="auto">
          <a:xfrm>
            <a:off x="2566988" y="1282701"/>
            <a:ext cx="6913562"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2000">
                <a:latin typeface="Times New Roman" panose="02020603050405020304" pitchFamily="18" charset="0"/>
                <a:cs typeface="Times New Roman" panose="02020603050405020304" pitchFamily="18" charset="0"/>
              </a:rPr>
              <a:t>El costo del Ciclo de Vida, se calcula como:</a:t>
            </a:r>
          </a:p>
          <a:p>
            <a:pPr>
              <a:spcBef>
                <a:spcPct val="0"/>
              </a:spcBef>
              <a:buFontTx/>
              <a:buNone/>
            </a:pPr>
            <a:endParaRPr lang="es-PE" altLang="es-PE" sz="2000">
              <a:latin typeface="Times New Roman" panose="02020603050405020304" pitchFamily="18" charset="0"/>
              <a:cs typeface="Times New Roman" panose="02020603050405020304" pitchFamily="18" charset="0"/>
            </a:endParaRPr>
          </a:p>
          <a:p>
            <a:pPr>
              <a:spcBef>
                <a:spcPct val="0"/>
              </a:spcBef>
              <a:buFontTx/>
              <a:buNone/>
            </a:pPr>
            <a:r>
              <a:rPr lang="es-PE" altLang="es-PE" sz="2000" b="1">
                <a:solidFill>
                  <a:srgbClr val="FF0000"/>
                </a:solidFill>
                <a:latin typeface="Times New Roman" panose="02020603050405020304" pitchFamily="18" charset="0"/>
                <a:cs typeface="Times New Roman" panose="02020603050405020304" pitchFamily="18" charset="0"/>
              </a:rPr>
              <a:t>CCV= Σ CI + CO + CMP + CTPC + CMM – VR</a:t>
            </a:r>
          </a:p>
          <a:p>
            <a:pPr>
              <a:spcBef>
                <a:spcPct val="0"/>
              </a:spcBef>
              <a:buFontTx/>
              <a:buNone/>
            </a:pPr>
            <a:endParaRPr lang="es-PE" altLang="es-PE" sz="2000" b="1">
              <a:solidFill>
                <a:srgbClr val="FF0000"/>
              </a:solidFill>
              <a:latin typeface="Times New Roman" panose="02020603050405020304" pitchFamily="18" charset="0"/>
              <a:cs typeface="Times New Roman" panose="02020603050405020304" pitchFamily="18" charset="0"/>
            </a:endParaRPr>
          </a:p>
          <a:p>
            <a:pPr>
              <a:lnSpc>
                <a:spcPct val="107000"/>
              </a:lnSpc>
              <a:spcBef>
                <a:spcPct val="0"/>
              </a:spcBef>
              <a:spcAft>
                <a:spcPts val="800"/>
              </a:spcAft>
              <a:buSzPts val="1000"/>
              <a:buFont typeface="Symbol" panose="05050102010706020507" pitchFamily="18" charset="2"/>
              <a:buChar char=""/>
            </a:pPr>
            <a:r>
              <a:rPr lang="es-PE" altLang="es-PE" sz="2000">
                <a:ea typeface="Calibri" panose="020F0502020204030204" pitchFamily="34" charset="0"/>
                <a:cs typeface="Times New Roman" panose="02020603050405020304" pitchFamily="18" charset="0"/>
              </a:rPr>
              <a:t>CCV – Costo del Ciclo de Vida.</a:t>
            </a:r>
          </a:p>
          <a:p>
            <a:pPr>
              <a:lnSpc>
                <a:spcPct val="107000"/>
              </a:lnSpc>
              <a:spcBef>
                <a:spcPct val="0"/>
              </a:spcBef>
              <a:spcAft>
                <a:spcPts val="800"/>
              </a:spcAft>
              <a:buSzPts val="1000"/>
              <a:buFont typeface="Symbol" panose="05050102010706020507" pitchFamily="18" charset="2"/>
              <a:buChar char=""/>
            </a:pPr>
            <a:r>
              <a:rPr lang="es-PE" altLang="es-PE" sz="2000">
                <a:ea typeface="Calibri" panose="020F0502020204030204" pitchFamily="34" charset="0"/>
                <a:cs typeface="Times New Roman" panose="02020603050405020304" pitchFamily="18" charset="0"/>
              </a:rPr>
              <a:t>CI – Costo de la inversión inicial.</a:t>
            </a:r>
          </a:p>
          <a:p>
            <a:pPr>
              <a:lnSpc>
                <a:spcPct val="107000"/>
              </a:lnSpc>
              <a:spcBef>
                <a:spcPct val="0"/>
              </a:spcBef>
              <a:spcAft>
                <a:spcPts val="800"/>
              </a:spcAft>
              <a:buSzPts val="1000"/>
              <a:buFont typeface="Symbol" panose="05050102010706020507" pitchFamily="18" charset="2"/>
              <a:buChar char=""/>
            </a:pPr>
            <a:r>
              <a:rPr lang="es-PE" altLang="es-PE" sz="2000">
                <a:ea typeface="Calibri" panose="020F0502020204030204" pitchFamily="34" charset="0"/>
                <a:cs typeface="Times New Roman" panose="02020603050405020304" pitchFamily="18" charset="0"/>
              </a:rPr>
              <a:t>CO – Costo operacionales.</a:t>
            </a:r>
          </a:p>
          <a:p>
            <a:pPr>
              <a:lnSpc>
                <a:spcPct val="107000"/>
              </a:lnSpc>
              <a:spcBef>
                <a:spcPct val="0"/>
              </a:spcBef>
              <a:spcAft>
                <a:spcPts val="800"/>
              </a:spcAft>
              <a:buSzPts val="1000"/>
              <a:buFont typeface="Symbol" panose="05050102010706020507" pitchFamily="18" charset="2"/>
              <a:buChar char=""/>
            </a:pPr>
            <a:r>
              <a:rPr lang="es-PE" altLang="es-PE" sz="2000">
                <a:ea typeface="Calibri" panose="020F0502020204030204" pitchFamily="34" charset="0"/>
                <a:cs typeface="Times New Roman" panose="02020603050405020304" pitchFamily="18" charset="0"/>
              </a:rPr>
              <a:t>CMP – Costo de Mantenimiento Planificado.</a:t>
            </a:r>
          </a:p>
          <a:p>
            <a:pPr>
              <a:lnSpc>
                <a:spcPct val="107000"/>
              </a:lnSpc>
              <a:spcBef>
                <a:spcPct val="0"/>
              </a:spcBef>
              <a:spcAft>
                <a:spcPts val="800"/>
              </a:spcAft>
              <a:buSzPts val="1000"/>
              <a:buFont typeface="Symbol" panose="05050102010706020507" pitchFamily="18" charset="2"/>
              <a:buChar char=""/>
            </a:pPr>
            <a:r>
              <a:rPr lang="es-PE" altLang="es-PE" sz="2000">
                <a:ea typeface="Calibri" panose="020F0502020204030204" pitchFamily="34" charset="0"/>
                <a:cs typeface="Times New Roman" panose="02020603050405020304" pitchFamily="18" charset="0"/>
              </a:rPr>
              <a:t>CTPC – Costo por baja confiabilidad (Correctivo + penalización).</a:t>
            </a:r>
          </a:p>
          <a:p>
            <a:pPr>
              <a:lnSpc>
                <a:spcPct val="107000"/>
              </a:lnSpc>
              <a:spcBef>
                <a:spcPct val="0"/>
              </a:spcBef>
              <a:spcAft>
                <a:spcPts val="800"/>
              </a:spcAft>
              <a:buSzPts val="1000"/>
              <a:buFont typeface="Symbol" panose="05050102010706020507" pitchFamily="18" charset="2"/>
              <a:buChar char=""/>
            </a:pPr>
            <a:r>
              <a:rPr lang="es-PE" altLang="es-PE" sz="2000">
                <a:ea typeface="Calibri" panose="020F0502020204030204" pitchFamily="34" charset="0"/>
                <a:cs typeface="Times New Roman" panose="02020603050405020304" pitchFamily="18" charset="0"/>
              </a:rPr>
              <a:t>CMM – Costo por mantenimiento mayor.</a:t>
            </a:r>
          </a:p>
          <a:p>
            <a:pPr>
              <a:lnSpc>
                <a:spcPct val="107000"/>
              </a:lnSpc>
              <a:spcBef>
                <a:spcPct val="0"/>
              </a:spcBef>
              <a:spcAft>
                <a:spcPts val="800"/>
              </a:spcAft>
              <a:buSzPts val="1000"/>
              <a:buFont typeface="Symbol" panose="05050102010706020507" pitchFamily="18" charset="2"/>
              <a:buChar char=""/>
            </a:pPr>
            <a:r>
              <a:rPr lang="es-PE" altLang="es-PE" sz="2000">
                <a:ea typeface="Calibri" panose="020F0502020204030204" pitchFamily="34" charset="0"/>
                <a:cs typeface="Times New Roman" panose="02020603050405020304" pitchFamily="18" charset="0"/>
              </a:rPr>
              <a:t>VR – Valor de salvamento o de reventa.</a:t>
            </a:r>
          </a:p>
        </p:txBody>
      </p:sp>
    </p:spTree>
    <p:extLst>
      <p:ext uri="{BB962C8B-B14F-4D97-AF65-F5344CB8AC3E}">
        <p14:creationId xmlns:p14="http://schemas.microsoft.com/office/powerpoint/2010/main" val="323113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uadroTexto 2"/>
          <p:cNvSpPr txBox="1">
            <a:spLocks noChangeArrowheads="1"/>
          </p:cNvSpPr>
          <p:nvPr/>
        </p:nvSpPr>
        <p:spPr bwMode="auto">
          <a:xfrm>
            <a:off x="2135188" y="1839914"/>
            <a:ext cx="7345362"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2800" b="1">
                <a:solidFill>
                  <a:srgbClr val="FF0000"/>
                </a:solidFill>
                <a:latin typeface="Times New Roman" panose="02020603050405020304" pitchFamily="18" charset="0"/>
                <a:cs typeface="Times New Roman" panose="02020603050405020304" pitchFamily="18" charset="0"/>
              </a:rPr>
              <a:t>Modelos de Reemplazo Óptimo</a:t>
            </a:r>
          </a:p>
          <a:p>
            <a:pPr>
              <a:spcBef>
                <a:spcPct val="0"/>
              </a:spcBef>
              <a:buFontTx/>
              <a:buNone/>
            </a:pPr>
            <a:endParaRPr lang="es-PE" altLang="es-PE" sz="2800" b="1">
              <a:solidFill>
                <a:srgbClr val="FF0000"/>
              </a:solidFill>
              <a:latin typeface="Times New Roman" panose="02020603050405020304" pitchFamily="18" charset="0"/>
              <a:cs typeface="Times New Roman" panose="02020603050405020304" pitchFamily="18" charset="0"/>
            </a:endParaRPr>
          </a:p>
          <a:p>
            <a:pPr algn="just">
              <a:spcBef>
                <a:spcPct val="0"/>
              </a:spcBef>
              <a:buFontTx/>
              <a:buNone/>
            </a:pPr>
            <a:r>
              <a:rPr lang="es-PE" altLang="es-PE" sz="2400">
                <a:latin typeface="Times New Roman" panose="02020603050405020304" pitchFamily="18" charset="0"/>
                <a:cs typeface="Times New Roman" panose="02020603050405020304" pitchFamily="18" charset="0"/>
              </a:rPr>
              <a:t>Cuando surge la necesidad de realizar un estudio de reemplazo de un activo físico instalado en la planta, es importante conocer si será por un equipo igual o por uno diferente, ambos caminos exigen desarrollos matemáticos diferentes, en la siguiente figura se muestra de manera resumida la estructura para optimizar las decisiones de reemplazo de equipos.</a:t>
            </a:r>
          </a:p>
        </p:txBody>
      </p:sp>
    </p:spTree>
    <p:extLst>
      <p:ext uri="{BB962C8B-B14F-4D97-AF65-F5344CB8AC3E}">
        <p14:creationId xmlns:p14="http://schemas.microsoft.com/office/powerpoint/2010/main" val="242533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304" y="1690306"/>
            <a:ext cx="6038850" cy="2505814"/>
          </a:xfrm>
          <a:prstGeom prst="rect">
            <a:avLst/>
          </a:prstGeom>
        </p:spPr>
        <p:txBody>
          <a:bodyPr vert="horz" wrap="square" lIns="0" tIns="12700" rIns="0" bIns="0" rtlCol="0">
            <a:spAutoFit/>
          </a:bodyPr>
          <a:lstStyle/>
          <a:p>
            <a:pPr marL="12700" marR="2990850">
              <a:lnSpc>
                <a:spcPct val="100000"/>
              </a:lnSpc>
              <a:spcBef>
                <a:spcPts val="100"/>
              </a:spcBef>
            </a:pPr>
            <a:r>
              <a:rPr sz="5400" spc="5" dirty="0"/>
              <a:t>Planner  </a:t>
            </a:r>
            <a:r>
              <a:rPr sz="5400" spc="270" dirty="0"/>
              <a:t>de</a:t>
            </a:r>
          </a:p>
          <a:p>
            <a:pPr marL="12700">
              <a:lnSpc>
                <a:spcPct val="100000"/>
              </a:lnSpc>
              <a:spcBef>
                <a:spcPts val="5"/>
              </a:spcBef>
            </a:pPr>
            <a:r>
              <a:rPr sz="5400" spc="-50" dirty="0"/>
              <a:t>Mantenimiento</a:t>
            </a:r>
          </a:p>
        </p:txBody>
      </p:sp>
      <p:sp>
        <p:nvSpPr>
          <p:cNvPr id="3" name="object 3"/>
          <p:cNvSpPr txBox="1"/>
          <p:nvPr/>
        </p:nvSpPr>
        <p:spPr>
          <a:xfrm>
            <a:off x="1805304" y="1404620"/>
            <a:ext cx="2643505" cy="299720"/>
          </a:xfrm>
          <a:prstGeom prst="rect">
            <a:avLst/>
          </a:prstGeom>
        </p:spPr>
        <p:txBody>
          <a:bodyPr vert="horz" wrap="square" lIns="0" tIns="12700" rIns="0" bIns="0" rtlCol="0">
            <a:spAutoFit/>
          </a:bodyPr>
          <a:lstStyle/>
          <a:p>
            <a:pPr marL="12700">
              <a:lnSpc>
                <a:spcPct val="100000"/>
              </a:lnSpc>
              <a:spcBef>
                <a:spcPts val="100"/>
              </a:spcBef>
            </a:pPr>
            <a:r>
              <a:rPr sz="1800" b="1" u="sng" spc="25" dirty="0">
                <a:solidFill>
                  <a:srgbClr val="FFFFFF"/>
                </a:solidFill>
                <a:latin typeface="Lucida Sans Unicode"/>
                <a:cs typeface="Lucida Sans Unicode"/>
              </a:rPr>
              <a:t>CURSO</a:t>
            </a:r>
            <a:r>
              <a:rPr sz="1800" b="1" u="sng" spc="70" dirty="0">
                <a:solidFill>
                  <a:srgbClr val="FFFFFF"/>
                </a:solidFill>
                <a:latin typeface="Lucida Sans Unicode"/>
                <a:cs typeface="Lucida Sans Unicode"/>
              </a:rPr>
              <a:t> </a:t>
            </a:r>
            <a:r>
              <a:rPr sz="1800" b="1" u="sng" spc="-25" dirty="0">
                <a:solidFill>
                  <a:srgbClr val="FFFFFF"/>
                </a:solidFill>
                <a:latin typeface="Lucida Sans Unicode"/>
                <a:cs typeface="Lucida Sans Unicode"/>
              </a:rPr>
              <a:t>DE</a:t>
            </a:r>
            <a:r>
              <a:rPr sz="1800" b="1" u="sng" spc="65" dirty="0">
                <a:solidFill>
                  <a:srgbClr val="FFFFFF"/>
                </a:solidFill>
                <a:latin typeface="Lucida Sans Unicode"/>
                <a:cs typeface="Lucida Sans Unicode"/>
              </a:rPr>
              <a:t> </a:t>
            </a:r>
            <a:r>
              <a:rPr sz="1800" b="1" u="sng" spc="5" dirty="0">
                <a:solidFill>
                  <a:srgbClr val="FFFFFF"/>
                </a:solidFill>
                <a:latin typeface="Lucida Sans Unicode"/>
                <a:cs typeface="Lucida Sans Unicode"/>
              </a:rPr>
              <a:t>FORMACIÓN</a:t>
            </a:r>
            <a:endParaRPr sz="1800" b="1" u="sng" dirty="0">
              <a:latin typeface="Lucida Sans Unicode"/>
              <a:cs typeface="Lucida Sans Unicode"/>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Imagen 1" descr="Figura 8. En esta figura se muestra la estructura correspondiente para optimizar la decisión de reemplazo de los equi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1495426"/>
            <a:ext cx="6615112"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ángulo 2"/>
          <p:cNvSpPr>
            <a:spLocks noChangeArrowheads="1"/>
          </p:cNvSpPr>
          <p:nvPr/>
        </p:nvSpPr>
        <p:spPr bwMode="auto">
          <a:xfrm>
            <a:off x="2279651" y="549276"/>
            <a:ext cx="75612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PE" altLang="es-PE" sz="2000" b="1">
                <a:solidFill>
                  <a:srgbClr val="FF0000"/>
                </a:solidFill>
                <a:ea typeface="Calibri" panose="020F0502020204030204" pitchFamily="34" charset="0"/>
                <a:cs typeface="Times New Roman" panose="02020603050405020304" pitchFamily="18" charset="0"/>
              </a:rPr>
              <a:t>Estructura correspondiente para optimizar la decisión de reemplazo de los equipos.</a:t>
            </a:r>
            <a:r>
              <a:rPr lang="es-PE" altLang="es-PE" sz="2000">
                <a:solidFill>
                  <a:srgbClr val="FF0000"/>
                </a:solidFill>
                <a:ea typeface="Calibri" panose="020F0502020204030204" pitchFamily="34" charset="0"/>
                <a:cs typeface="Times New Roman" panose="02020603050405020304" pitchFamily="18" charset="0"/>
              </a:rPr>
              <a:t/>
            </a:r>
            <a:br>
              <a:rPr lang="es-PE" altLang="es-PE" sz="2000">
                <a:solidFill>
                  <a:srgbClr val="FF0000"/>
                </a:solidFill>
                <a:ea typeface="Calibri" panose="020F0502020204030204" pitchFamily="34" charset="0"/>
                <a:cs typeface="Times New Roman" panose="02020603050405020304" pitchFamily="18" charset="0"/>
              </a:rPr>
            </a:br>
            <a:endParaRPr lang="es-PE" altLang="es-PE" sz="2000">
              <a:solidFill>
                <a:srgbClr val="FF0000"/>
              </a:solidFill>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02401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00376" y="1052514"/>
            <a:ext cx="6480175" cy="4924425"/>
          </a:xfrm>
          <a:prstGeom prst="rect">
            <a:avLst/>
          </a:prstGeom>
        </p:spPr>
        <p:txBody>
          <a:bodyPr>
            <a:spAutoFit/>
          </a:bodyPr>
          <a:lstStyle/>
          <a:p>
            <a:pPr marL="514350" indent="-514350">
              <a:buFontTx/>
              <a:buAutoNum type="arabicPeriod"/>
              <a:defRPr/>
            </a:pPr>
            <a:r>
              <a:rPr lang="es-PE" sz="2800" dirty="0">
                <a:solidFill>
                  <a:srgbClr val="FF0000"/>
                </a:solidFill>
                <a:latin typeface="Times New Roman" panose="02020603050405020304" pitchFamily="18" charset="0"/>
                <a:ea typeface="Times New Roman" panose="02020603050405020304" pitchFamily="18" charset="0"/>
              </a:rPr>
              <a:t>Reemplazo por uno igual</a:t>
            </a:r>
          </a:p>
          <a:p>
            <a:pPr>
              <a:defRPr/>
            </a:pPr>
            <a:endParaRPr lang="es-PE" sz="2800" b="1" dirty="0">
              <a:solidFill>
                <a:srgbClr val="FF0000"/>
              </a:solidFill>
              <a:latin typeface="Times New Roman" panose="02020603050405020304" pitchFamily="18" charset="0"/>
              <a:ea typeface="Times New Roman" panose="02020603050405020304" pitchFamily="18" charset="0"/>
            </a:endParaRPr>
          </a:p>
          <a:p>
            <a:pPr algn="just">
              <a:defRPr/>
            </a:pPr>
            <a:r>
              <a:rPr lang="es-PE" sz="2000" dirty="0">
                <a:ea typeface="Times New Roman" panose="02020603050405020304" pitchFamily="18" charset="0"/>
              </a:rPr>
              <a:t>El reemplazo de un activo físico instalado en la planta por uno igual (Especificaciones Técnica Idénticas) no requiere de mayor complicación, solo se debe conocer la vida útil de una alternativa económicamente rentable y por diferencia de edad conocer la vida remanente del equipo actual. Por ejemplo, si la vida útil económica es 15 años y el equipo instalado tiene 10 años en operación su vida remanente es 5 años.</a:t>
            </a:r>
          </a:p>
          <a:p>
            <a:pPr algn="just">
              <a:defRPr/>
            </a:pPr>
            <a:r>
              <a:rPr lang="es-PE" sz="2000" dirty="0"/>
              <a:t>Donde: P= Inversión Inicial y n= Periodos.</a:t>
            </a:r>
          </a:p>
          <a:p>
            <a:pPr algn="just">
              <a:defRPr/>
            </a:pPr>
            <a:r>
              <a:rPr lang="es-PE" sz="2000" dirty="0"/>
              <a:t>En la gráfica se muestra que luego de alcanzar el horizonte económico “n” se reemplaza el equipo por otro igual hasta que cese la función del activo en la planta.</a:t>
            </a:r>
          </a:p>
          <a:p>
            <a:pPr>
              <a:defRPr/>
            </a:pPr>
            <a:endParaRPr lang="es-PE"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349294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Imagen 1" descr="Figura 9. En esta figura se muestra un flujo de caja en un horizonte económico para el análisis de reemplazo de un equipo por uno igu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100" y="1747839"/>
            <a:ext cx="52578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ángulo 2"/>
          <p:cNvSpPr>
            <a:spLocks noChangeArrowheads="1"/>
          </p:cNvSpPr>
          <p:nvPr/>
        </p:nvSpPr>
        <p:spPr bwMode="auto">
          <a:xfrm>
            <a:off x="3071814" y="549275"/>
            <a:ext cx="62642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1800" b="1">
                <a:ea typeface="Calibri" panose="020F0502020204030204" pitchFamily="34" charset="0"/>
                <a:cs typeface="Times New Roman" panose="02020603050405020304" pitchFamily="18" charset="0"/>
              </a:rPr>
              <a:t>En esta figura se muestra un flujo de caja en un horizonte económico para el análisis de reemplazo de un equipo por uno igual.</a:t>
            </a:r>
            <a:endParaRPr lang="es-PE" altLang="es-PE" sz="1800">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08495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ángulo 1"/>
          <p:cNvSpPr>
            <a:spLocks noChangeArrowheads="1"/>
          </p:cNvSpPr>
          <p:nvPr/>
        </p:nvSpPr>
        <p:spPr bwMode="auto">
          <a:xfrm>
            <a:off x="3810000" y="1196975"/>
            <a:ext cx="6389688" cy="451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7000"/>
              </a:lnSpc>
              <a:spcBef>
                <a:spcPts val="200"/>
              </a:spcBef>
              <a:buNone/>
            </a:pPr>
            <a:r>
              <a:rPr lang="es-PE" altLang="es-PE" sz="1600" b="1" i="1">
                <a:solidFill>
                  <a:srgbClr val="2E74B5"/>
                </a:solidFill>
                <a:latin typeface="Calibri Light" panose="020F0302020204030204" pitchFamily="34" charset="0"/>
                <a:cs typeface="Times New Roman" panose="02020603050405020304" pitchFamily="18" charset="0"/>
              </a:rPr>
              <a:t>2.1 Periodo Definido</a:t>
            </a:r>
          </a:p>
          <a:p>
            <a:pPr>
              <a:spcBef>
                <a:spcPct val="0"/>
              </a:spcBef>
              <a:buFontTx/>
              <a:buNone/>
            </a:pPr>
            <a:r>
              <a:rPr lang="es-PE" altLang="es-PE" sz="1800">
                <a:latin typeface="Times New Roman" panose="02020603050405020304" pitchFamily="18" charset="0"/>
                <a:cs typeface="Times New Roman" panose="02020603050405020304" pitchFamily="18" charset="0"/>
              </a:rPr>
              <a:t>Cuando se conoce el tiempo para el cual un activo físico terminara la función para la cual fue adquirido, el horizonte de planeación esta dado y por tal razón las matemáticas aplicadas para determinar la vida remanente cambian. En este caso la función del activo tiene un plazo definido.</a:t>
            </a:r>
            <a:r>
              <a:rPr lang="es-PE" altLang="es-PE" sz="1800">
                <a:latin typeface="Arial" panose="020B0604020202020204" pitchFamily="34" charset="0"/>
              </a:rPr>
              <a:t> </a:t>
            </a:r>
          </a:p>
          <a:p>
            <a:pPr>
              <a:spcBef>
                <a:spcPct val="0"/>
              </a:spcBef>
              <a:buFontTx/>
              <a:buNone/>
            </a:pPr>
            <a:endParaRPr lang="es-PE" altLang="es-PE" sz="1800">
              <a:latin typeface="Arial" panose="020B0604020202020204" pitchFamily="34" charset="0"/>
            </a:endParaRPr>
          </a:p>
          <a:p>
            <a:pPr>
              <a:spcBef>
                <a:spcPct val="0"/>
              </a:spcBef>
              <a:buFontTx/>
              <a:buNone/>
            </a:pPr>
            <a:r>
              <a:rPr lang="es-PE" altLang="es-PE" sz="1800">
                <a:latin typeface="Arial" panose="020B0604020202020204" pitchFamily="34" charset="0"/>
              </a:rPr>
              <a:t>Donde:</a:t>
            </a:r>
            <a:br>
              <a:rPr lang="es-PE" altLang="es-PE" sz="1800">
                <a:latin typeface="Arial" panose="020B0604020202020204" pitchFamily="34" charset="0"/>
              </a:rPr>
            </a:br>
            <a:r>
              <a:rPr lang="es-PE" altLang="es-PE" sz="1800">
                <a:latin typeface="Arial" panose="020B0604020202020204" pitchFamily="34" charset="0"/>
              </a:rPr>
              <a:t>S= Valor de reventa;</a:t>
            </a:r>
            <a:br>
              <a:rPr lang="es-PE" altLang="es-PE" sz="1800">
                <a:latin typeface="Arial" panose="020B0604020202020204" pitchFamily="34" charset="0"/>
              </a:rPr>
            </a:br>
            <a:r>
              <a:rPr lang="es-PE" altLang="es-PE" sz="1800">
                <a:latin typeface="Arial" panose="020B0604020202020204" pitchFamily="34" charset="0"/>
              </a:rPr>
              <a:t>P= Inversión Inicial;</a:t>
            </a:r>
            <a:br>
              <a:rPr lang="es-PE" altLang="es-PE" sz="1800">
                <a:latin typeface="Arial" panose="020B0604020202020204" pitchFamily="34" charset="0"/>
              </a:rPr>
            </a:br>
            <a:r>
              <a:rPr lang="es-PE" altLang="es-PE" sz="1800">
                <a:latin typeface="Arial" panose="020B0604020202020204" pitchFamily="34" charset="0"/>
              </a:rPr>
              <a:t>n= Vida del equipo actual;</a:t>
            </a:r>
            <a:br>
              <a:rPr lang="es-PE" altLang="es-PE" sz="1800">
                <a:latin typeface="Arial" panose="020B0604020202020204" pitchFamily="34" charset="0"/>
              </a:rPr>
            </a:br>
            <a:r>
              <a:rPr lang="es-PE" altLang="es-PE" sz="1800">
                <a:latin typeface="Arial" panose="020B0604020202020204" pitchFamily="34" charset="0"/>
              </a:rPr>
              <a:t>N= Vida del equipo Nuevo.</a:t>
            </a:r>
          </a:p>
          <a:p>
            <a:pPr>
              <a:spcBef>
                <a:spcPct val="0"/>
              </a:spcBef>
              <a:buFontTx/>
              <a:buNone/>
            </a:pPr>
            <a:r>
              <a:rPr lang="es-PE" altLang="es-PE" sz="1800">
                <a:latin typeface="Arial" panose="020B0604020202020204" pitchFamily="34" charset="0"/>
              </a:rPr>
              <a:t>En la gráfica se muestra que luego de alcanzar el horizonte económico “n” se reemplaza el equipo por otro igual y cesa la función del activo en la planta.</a:t>
            </a:r>
          </a:p>
          <a:p>
            <a:pPr>
              <a:spcBef>
                <a:spcPct val="0"/>
              </a:spcBef>
              <a:buFontTx/>
              <a:buNone/>
            </a:pPr>
            <a:endParaRPr lang="es-PE" altLang="es-PE" sz="1800">
              <a:latin typeface="Times New Roman" panose="02020603050405020304" pitchFamily="18" charset="0"/>
              <a:cs typeface="Times New Roman" panose="02020603050405020304" pitchFamily="18" charset="0"/>
            </a:endParaRPr>
          </a:p>
        </p:txBody>
      </p:sp>
      <p:sp>
        <p:nvSpPr>
          <p:cNvPr id="21507" name="Rectángulo 2"/>
          <p:cNvSpPr>
            <a:spLocks noChangeArrowheads="1"/>
          </p:cNvSpPr>
          <p:nvPr/>
        </p:nvSpPr>
        <p:spPr bwMode="auto">
          <a:xfrm>
            <a:off x="3810001" y="333376"/>
            <a:ext cx="6030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2400">
                <a:solidFill>
                  <a:srgbClr val="FF0000"/>
                </a:solidFill>
                <a:latin typeface="Times New Roman" panose="02020603050405020304" pitchFamily="18" charset="0"/>
                <a:cs typeface="Times New Roman" panose="02020603050405020304" pitchFamily="18" charset="0"/>
              </a:rPr>
              <a:t>2. Reemplazo por uno diferente</a:t>
            </a:r>
            <a:endParaRPr lang="es-PE" altLang="es-PE" sz="24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52056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Imagen 1" descr="Figura 11. Horizonte de evaluación para reemplazo con tiempo infini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338" y="1268414"/>
            <a:ext cx="7046912"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ángulo 2"/>
          <p:cNvSpPr>
            <a:spLocks noChangeArrowheads="1"/>
          </p:cNvSpPr>
          <p:nvPr/>
        </p:nvSpPr>
        <p:spPr bwMode="auto">
          <a:xfrm>
            <a:off x="2782888" y="404813"/>
            <a:ext cx="71294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PE" altLang="es-PE" sz="2400" b="1">
                <a:ea typeface="Calibri" panose="020F0502020204030204" pitchFamily="34" charset="0"/>
                <a:cs typeface="Times New Roman" panose="02020603050405020304" pitchFamily="18" charset="0"/>
              </a:rPr>
              <a:t>Horizonte de evaluación para reemplazo con tiempo infinito.</a:t>
            </a:r>
            <a:r>
              <a:rPr lang="es-PE" altLang="es-PE" sz="2400">
                <a:ea typeface="Calibri" panose="020F0502020204030204" pitchFamily="34" charset="0"/>
                <a:cs typeface="Times New Roman" panose="02020603050405020304" pitchFamily="18" charset="0"/>
              </a:rPr>
              <a:t/>
            </a:r>
            <a:br>
              <a:rPr lang="es-PE" altLang="es-PE" sz="2400">
                <a:ea typeface="Calibri" panose="020F0502020204030204" pitchFamily="34" charset="0"/>
                <a:cs typeface="Times New Roman" panose="02020603050405020304" pitchFamily="18" charset="0"/>
              </a:rPr>
            </a:br>
            <a:endParaRPr lang="es-PE" altLang="es-PE" sz="2400">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28034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24950"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7837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1" y="404814"/>
            <a:ext cx="8651875" cy="604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2695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2" y="333375"/>
            <a:ext cx="9172576" cy="619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233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620714"/>
            <a:ext cx="7977188"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7166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9" y="549275"/>
            <a:ext cx="8372475" cy="545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7759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pic>
        <p:nvPicPr>
          <p:cNvPr id="13" name="Imagen 12"/>
          <p:cNvPicPr>
            <a:picLocks noChangeAspect="1"/>
          </p:cNvPicPr>
          <p:nvPr/>
        </p:nvPicPr>
        <p:blipFill>
          <a:blip r:embed="rId3"/>
          <a:stretch>
            <a:fillRect/>
          </a:stretch>
        </p:blipFill>
        <p:spPr>
          <a:xfrm>
            <a:off x="76200" y="838200"/>
            <a:ext cx="8896350" cy="51054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620714"/>
            <a:ext cx="8062912"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2916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264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188913"/>
            <a:ext cx="8596313" cy="599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4580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333376"/>
            <a:ext cx="8367713" cy="584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53604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333375"/>
            <a:ext cx="8451850" cy="595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9410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890589"/>
            <a:ext cx="76581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1139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764" y="809625"/>
            <a:ext cx="7610475"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610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765175"/>
            <a:ext cx="8218487"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8835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717675" y="333376"/>
            <a:ext cx="8553450"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0199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333375"/>
            <a:ext cx="8202613"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513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3" name="object 3"/>
          <p:cNvSpPr txBox="1">
            <a:spLocks noGrp="1"/>
          </p:cNvSpPr>
          <p:nvPr>
            <p:ph type="title"/>
          </p:nvPr>
        </p:nvSpPr>
        <p:spPr>
          <a:xfrm>
            <a:off x="1143000" y="1219200"/>
            <a:ext cx="2712461" cy="689932"/>
          </a:xfrm>
          <a:prstGeom prst="rect">
            <a:avLst/>
          </a:prstGeom>
        </p:spPr>
        <p:txBody>
          <a:bodyPr vert="horz" wrap="square" lIns="0" tIns="12700" rIns="0" bIns="0" rtlCol="0">
            <a:spAutoFit/>
          </a:bodyPr>
          <a:lstStyle/>
          <a:p>
            <a:pPr marL="12700">
              <a:lnSpc>
                <a:spcPct val="100000"/>
              </a:lnSpc>
              <a:spcBef>
                <a:spcPts val="100"/>
              </a:spcBef>
            </a:pPr>
            <a:r>
              <a:rPr sz="4400" spc="-25" dirty="0" err="1"/>
              <a:t>Módulo</a:t>
            </a:r>
            <a:r>
              <a:rPr sz="4400" spc="135" dirty="0"/>
              <a:t> </a:t>
            </a:r>
            <a:r>
              <a:rPr lang="es-ES" sz="4400" spc="135" dirty="0"/>
              <a:t>7</a:t>
            </a:r>
            <a:endParaRPr sz="4400" dirty="0"/>
          </a:p>
        </p:txBody>
      </p:sp>
      <p:sp>
        <p:nvSpPr>
          <p:cNvPr id="4" name="object 4"/>
          <p:cNvSpPr txBox="1"/>
          <p:nvPr/>
        </p:nvSpPr>
        <p:spPr>
          <a:xfrm>
            <a:off x="2819400" y="2902829"/>
            <a:ext cx="6705601" cy="1305486"/>
          </a:xfrm>
          <a:prstGeom prst="rect">
            <a:avLst/>
          </a:prstGeom>
        </p:spPr>
        <p:txBody>
          <a:bodyPr vert="horz" wrap="square" lIns="0" tIns="12700" rIns="0" bIns="0" rtlCol="0">
            <a:spAutoFit/>
          </a:bodyPr>
          <a:lstStyle/>
          <a:p>
            <a:pPr marL="12700" marR="1914525" algn="ctr">
              <a:lnSpc>
                <a:spcPct val="150000"/>
              </a:lnSpc>
              <a:spcBef>
                <a:spcPts val="5"/>
              </a:spcBef>
            </a:pPr>
            <a:r>
              <a:rPr lang="es-ES" sz="2800" b="1" spc="-10" dirty="0" smtClean="0">
                <a:solidFill>
                  <a:srgbClr val="0033CC"/>
                </a:solidFill>
                <a:latin typeface="Arial" panose="020B0604020202020204" pitchFamily="34" charset="0"/>
                <a:cs typeface="Arial" panose="020B0604020202020204" pitchFamily="34" charset="0"/>
              </a:rPr>
              <a:t>Gestión de </a:t>
            </a:r>
          </a:p>
          <a:p>
            <a:pPr marL="12700" marR="1914525" algn="ctr">
              <a:lnSpc>
                <a:spcPct val="150000"/>
              </a:lnSpc>
              <a:spcBef>
                <a:spcPts val="5"/>
              </a:spcBef>
            </a:pPr>
            <a:r>
              <a:rPr lang="es-ES" sz="2800" b="1" spc="-10" dirty="0" smtClean="0">
                <a:solidFill>
                  <a:srgbClr val="0033CC"/>
                </a:solidFill>
                <a:latin typeface="Arial" panose="020B0604020202020204" pitchFamily="34" charset="0"/>
                <a:cs typeface="Arial" panose="020B0604020202020204" pitchFamily="34" charset="0"/>
              </a:rPr>
              <a:t>Costos y Presupuestos</a:t>
            </a:r>
            <a:endParaRPr lang="es-ES" sz="2800" b="1" dirty="0">
              <a:solidFill>
                <a:srgbClr val="0033CC"/>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733425"/>
            <a:ext cx="7658100"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6856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1" y="333375"/>
            <a:ext cx="8640763"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71397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6250"/>
            <a:ext cx="8763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75298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476250"/>
            <a:ext cx="8166100"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7171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476250"/>
            <a:ext cx="8054975" cy="561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092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549276"/>
            <a:ext cx="8034338"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75325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620713"/>
            <a:ext cx="8124825"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02519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765176"/>
            <a:ext cx="7931150" cy="550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9030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476250"/>
            <a:ext cx="8016875"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83853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785814"/>
            <a:ext cx="76581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764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CuadroTexto 83"/>
          <p:cNvSpPr txBox="1">
            <a:spLocks noChangeArrowheads="1"/>
          </p:cNvSpPr>
          <p:nvPr/>
        </p:nvSpPr>
        <p:spPr bwMode="auto">
          <a:xfrm>
            <a:off x="6743701" y="5949951"/>
            <a:ext cx="3313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PE" altLang="es-PE" sz="1800" b="1" dirty="0">
                <a:solidFill>
                  <a:srgbClr val="000000"/>
                </a:solidFill>
                <a:latin typeface="Tahoma" panose="020B0604030504040204" pitchFamily="34" charset="0"/>
              </a:rPr>
              <a:t>Profesor: Ing. Franklin Tafur A.</a:t>
            </a:r>
          </a:p>
        </p:txBody>
      </p:sp>
      <p:sp>
        <p:nvSpPr>
          <p:cNvPr id="2" name="Rectángulo 1"/>
          <p:cNvSpPr/>
          <p:nvPr/>
        </p:nvSpPr>
        <p:spPr>
          <a:xfrm>
            <a:off x="838200" y="0"/>
            <a:ext cx="8610600" cy="830997"/>
          </a:xfrm>
          <a:prstGeom prst="rect">
            <a:avLst/>
          </a:prstGeom>
        </p:spPr>
        <p:txBody>
          <a:bodyPr wrap="square">
            <a:spAutoFit/>
          </a:bodyPr>
          <a:lstStyle/>
          <a:p>
            <a:pPr algn="ctr"/>
            <a:r>
              <a:rPr lang="es-MX" sz="2400" b="1" dirty="0">
                <a:solidFill>
                  <a:srgbClr val="0033CC"/>
                </a:solidFill>
                <a:latin typeface="Arial" panose="020B0604020202020204" pitchFamily="34" charset="0"/>
              </a:rPr>
              <a:t>Costos y Presupuestos de Mantenimiento de Instalaciones Generales</a:t>
            </a:r>
            <a:endParaRPr lang="es-PE" sz="2400" dirty="0">
              <a:solidFill>
                <a:srgbClr val="0033CC"/>
              </a:solidFill>
            </a:endParaRPr>
          </a:p>
        </p:txBody>
      </p:sp>
      <p:pic>
        <p:nvPicPr>
          <p:cNvPr id="3" name="Imagen 2"/>
          <p:cNvPicPr>
            <a:picLocks noChangeAspect="1"/>
          </p:cNvPicPr>
          <p:nvPr/>
        </p:nvPicPr>
        <p:blipFill>
          <a:blip r:embed="rId2"/>
          <a:stretch>
            <a:fillRect/>
          </a:stretch>
        </p:blipFill>
        <p:spPr>
          <a:xfrm>
            <a:off x="1143001" y="899994"/>
            <a:ext cx="8913813" cy="4900821"/>
          </a:xfrm>
          <a:prstGeom prst="rect">
            <a:avLst/>
          </a:prstGeom>
        </p:spPr>
      </p:pic>
    </p:spTree>
    <p:extLst>
      <p:ext uri="{BB962C8B-B14F-4D97-AF65-F5344CB8AC3E}">
        <p14:creationId xmlns:p14="http://schemas.microsoft.com/office/powerpoint/2010/main" val="13287258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620713"/>
            <a:ext cx="7913687"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5371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766764"/>
            <a:ext cx="75819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46825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ángulo 1"/>
          <p:cNvSpPr>
            <a:spLocks noChangeArrowheads="1"/>
          </p:cNvSpPr>
          <p:nvPr/>
        </p:nvSpPr>
        <p:spPr bwMode="auto">
          <a:xfrm>
            <a:off x="2063750" y="1196976"/>
            <a:ext cx="7416800"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MX" altLang="es-PE" sz="2000" b="1">
                <a:solidFill>
                  <a:srgbClr val="FF0000"/>
                </a:solidFill>
                <a:latin typeface="Arial" panose="020B0604020202020204" pitchFamily="34" charset="0"/>
              </a:rPr>
              <a:t>El coste global o del ciclo de vida de un equipo.-</a:t>
            </a:r>
            <a:r>
              <a:rPr lang="es-MX" altLang="es-PE" sz="1800">
                <a:latin typeface="Arial" panose="020B0604020202020204" pitchFamily="34" charset="0"/>
              </a:rPr>
              <a:t> incluye </a:t>
            </a:r>
          </a:p>
          <a:p>
            <a:pPr>
              <a:spcBef>
                <a:spcPct val="0"/>
              </a:spcBef>
              <a:buFontTx/>
              <a:buNone/>
            </a:pPr>
            <a:endParaRPr lang="es-MX" altLang="es-PE" sz="1800">
              <a:latin typeface="Arial" panose="020B0604020202020204" pitchFamily="34" charset="0"/>
            </a:endParaRPr>
          </a:p>
          <a:p>
            <a:pPr>
              <a:spcBef>
                <a:spcPct val="0"/>
              </a:spcBef>
              <a:buFontTx/>
              <a:buNone/>
            </a:pPr>
            <a:r>
              <a:rPr lang="es-MX" altLang="es-PE" sz="1800">
                <a:latin typeface="Arial" panose="020B0604020202020204" pitchFamily="34" charset="0"/>
              </a:rPr>
              <a:t>Cuando hablamos de costo del ciclo de vida de un equipo incluimos:</a:t>
            </a:r>
          </a:p>
          <a:p>
            <a:pPr>
              <a:spcBef>
                <a:spcPct val="0"/>
              </a:spcBef>
              <a:buFontTx/>
              <a:buNone/>
            </a:pPr>
            <a:endParaRPr lang="es-MX" altLang="es-PE" sz="1800">
              <a:latin typeface="Arial" panose="020B0604020202020204" pitchFamily="34" charset="0"/>
            </a:endParaRPr>
          </a:p>
          <a:p>
            <a:pPr>
              <a:spcBef>
                <a:spcPct val="0"/>
              </a:spcBef>
              <a:buFontTx/>
              <a:buNone/>
            </a:pPr>
            <a:r>
              <a:rPr lang="es-MX" altLang="es-PE" sz="1800">
                <a:latin typeface="Arial" panose="020B0604020202020204" pitchFamily="34" charset="0"/>
              </a:rPr>
              <a:t> a) El coste de adquisición (A)</a:t>
            </a:r>
          </a:p>
          <a:p>
            <a:pPr>
              <a:spcBef>
                <a:spcPct val="0"/>
              </a:spcBef>
              <a:buFontTx/>
              <a:buNone/>
            </a:pPr>
            <a:r>
              <a:rPr lang="es-MX" altLang="es-PE" sz="1800">
                <a:latin typeface="Arial" panose="020B0604020202020204" pitchFamily="34" charset="0"/>
              </a:rPr>
              <a:t> b) Los costes de funcionamiento, (F) (materia prima, energía, etc.) </a:t>
            </a:r>
          </a:p>
          <a:p>
            <a:pPr>
              <a:spcBef>
                <a:spcPct val="0"/>
              </a:spcBef>
              <a:buFontTx/>
              <a:buNone/>
            </a:pPr>
            <a:r>
              <a:rPr lang="es-MX" altLang="es-PE" sz="1800">
                <a:latin typeface="Arial" panose="020B0604020202020204" pitchFamily="34" charset="0"/>
              </a:rPr>
              <a:t> c) Los costes de mantenimiento, M.</a:t>
            </a:r>
          </a:p>
          <a:p>
            <a:pPr>
              <a:spcBef>
                <a:spcPct val="0"/>
              </a:spcBef>
              <a:buFontTx/>
              <a:buNone/>
            </a:pPr>
            <a:r>
              <a:rPr lang="es-MX" altLang="es-PE" sz="1800">
                <a:latin typeface="Arial" panose="020B0604020202020204" pitchFamily="34" charset="0"/>
              </a:rPr>
              <a:t> d) El valor residual del equipo, r (si lo tuviera)</a:t>
            </a:r>
          </a:p>
          <a:p>
            <a:pPr>
              <a:spcBef>
                <a:spcPct val="0"/>
              </a:spcBef>
              <a:buFontTx/>
              <a:buNone/>
            </a:pPr>
            <a:endParaRPr lang="es-MX" altLang="es-PE" sz="1800">
              <a:latin typeface="Arial" panose="020B0604020202020204" pitchFamily="34" charset="0"/>
            </a:endParaRPr>
          </a:p>
          <a:p>
            <a:pPr>
              <a:spcBef>
                <a:spcPct val="0"/>
              </a:spcBef>
              <a:buFontTx/>
              <a:buNone/>
            </a:pPr>
            <a:r>
              <a:rPr lang="es-MX" altLang="es-PE" sz="1800">
                <a:latin typeface="Arial" panose="020B0604020202020204" pitchFamily="34" charset="0"/>
              </a:rPr>
              <a:t>El coste global (C) vendrá dado por la siguiente expresión:</a:t>
            </a:r>
          </a:p>
          <a:p>
            <a:pPr>
              <a:spcBef>
                <a:spcPct val="0"/>
              </a:spcBef>
              <a:buFontTx/>
              <a:buNone/>
            </a:pPr>
            <a:endParaRPr lang="es-MX" altLang="es-PE" sz="1800">
              <a:latin typeface="Arial" panose="020B0604020202020204" pitchFamily="34" charset="0"/>
            </a:endParaRPr>
          </a:p>
          <a:p>
            <a:pPr>
              <a:spcBef>
                <a:spcPct val="0"/>
              </a:spcBef>
              <a:buFontTx/>
              <a:buNone/>
            </a:pPr>
            <a:r>
              <a:rPr lang="es-MX" altLang="es-PE" sz="1800">
                <a:latin typeface="Arial" panose="020B0604020202020204" pitchFamily="34" charset="0"/>
              </a:rPr>
              <a:t> </a:t>
            </a:r>
            <a:endParaRPr lang="es-PE" altLang="es-PE" sz="1800">
              <a:latin typeface="Arial" panose="020B0604020202020204" pitchFamily="34" charset="0"/>
            </a:endParaRPr>
          </a:p>
        </p:txBody>
      </p:sp>
      <p:sp>
        <p:nvSpPr>
          <p:cNvPr id="2" name="Rectángulo: esquinas redondeadas 1"/>
          <p:cNvSpPr/>
          <p:nvPr/>
        </p:nvSpPr>
        <p:spPr>
          <a:xfrm>
            <a:off x="4224339" y="4292601"/>
            <a:ext cx="2879725" cy="792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MX" altLang="es-PE" dirty="0">
                <a:latin typeface="Arial" panose="020B0604020202020204" pitchFamily="34" charset="0"/>
              </a:rPr>
              <a:t>C = A + F + M + r</a:t>
            </a:r>
            <a:endParaRPr lang="es-PE" dirty="0"/>
          </a:p>
        </p:txBody>
      </p:sp>
    </p:spTree>
    <p:extLst>
      <p:ext uri="{BB962C8B-B14F-4D97-AF65-F5344CB8AC3E}">
        <p14:creationId xmlns:p14="http://schemas.microsoft.com/office/powerpoint/2010/main" val="17700870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26" y="333375"/>
            <a:ext cx="8982075"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9354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9" y="766764"/>
            <a:ext cx="7553325"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7820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776" y="404813"/>
            <a:ext cx="8372475" cy="583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55350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675" y="833439"/>
            <a:ext cx="748665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19735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476250"/>
            <a:ext cx="8151813"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0750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726" y="549276"/>
            <a:ext cx="8931275"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6984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33400" y="-19115"/>
            <a:ext cx="7543800" cy="461665"/>
          </a:xfrm>
          <a:prstGeom prst="rect">
            <a:avLst/>
          </a:prstGeom>
        </p:spPr>
        <p:txBody>
          <a:bodyPr wrap="square">
            <a:spAutoFit/>
          </a:bodyPr>
          <a:lstStyle/>
          <a:p>
            <a:r>
              <a:rPr lang="es-PE" sz="2400" b="1" u="sng" dirty="0">
                <a:solidFill>
                  <a:srgbClr val="0000FF"/>
                </a:solidFill>
                <a:latin typeface="Arial" panose="020B0604020202020204" pitchFamily="34" charset="0"/>
                <a:ea typeface="Calibri" panose="020F0502020204030204" pitchFamily="34" charset="0"/>
                <a:cs typeface="Arial" panose="020B0604020202020204" pitchFamily="34" charset="0"/>
              </a:rPr>
              <a:t>Como </a:t>
            </a:r>
            <a:r>
              <a:rPr lang="es-PE" sz="2400" b="1" u="sng" dirty="0" smtClean="0">
                <a:solidFill>
                  <a:srgbClr val="0000FF"/>
                </a:solidFill>
                <a:latin typeface="Arial" panose="020B0604020202020204" pitchFamily="34" charset="0"/>
                <a:ea typeface="Calibri" panose="020F0502020204030204" pitchFamily="34" charset="0"/>
                <a:cs typeface="Arial" panose="020B0604020202020204" pitchFamily="34" charset="0"/>
              </a:rPr>
              <a:t>Reducir el Presupuesto de Mantenimiento?</a:t>
            </a:r>
            <a:endParaRPr lang="es-PE" sz="2400" dirty="0">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685800" y="889735"/>
            <a:ext cx="2701636" cy="2471710"/>
          </a:xfrm>
          <a:prstGeom prst="rect">
            <a:avLst/>
          </a:prstGeom>
        </p:spPr>
      </p:pic>
      <p:sp>
        <p:nvSpPr>
          <p:cNvPr id="6" name="Rectángulo 5"/>
          <p:cNvSpPr/>
          <p:nvPr/>
        </p:nvSpPr>
        <p:spPr>
          <a:xfrm>
            <a:off x="533400" y="442550"/>
            <a:ext cx="4367221" cy="375552"/>
          </a:xfrm>
          <a:prstGeom prst="rect">
            <a:avLst/>
          </a:prstGeom>
        </p:spPr>
        <p:txBody>
          <a:bodyPr wrap="none">
            <a:spAutoFit/>
          </a:bodyPr>
          <a:lstStyle/>
          <a:p>
            <a:pPr marL="342900" lvl="0" indent="-342900">
              <a:lnSpc>
                <a:spcPct val="107000"/>
              </a:lnSpc>
              <a:spcAft>
                <a:spcPts val="800"/>
              </a:spcAft>
              <a:buFont typeface="+mj-lt"/>
              <a:buAutoNum type="arabicPeriod"/>
            </a:pPr>
            <a:r>
              <a:rPr lang="es-PE" b="1" dirty="0">
                <a:latin typeface="Calibri" panose="020F0502020204030204" pitchFamily="34" charset="0"/>
                <a:ea typeface="Calibri" panose="020F0502020204030204" pitchFamily="34" charset="0"/>
                <a:cs typeface="Times New Roman" panose="02020603050405020304" pitchFamily="18" charset="0"/>
              </a:rPr>
              <a:t>Aumentar la Confiabilidad de los activos</a:t>
            </a:r>
            <a:endParaRPr lang="es-PE"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533400" y="3422766"/>
            <a:ext cx="5590056" cy="375552"/>
          </a:xfrm>
          <a:prstGeom prst="rect">
            <a:avLst/>
          </a:prstGeom>
        </p:spPr>
        <p:txBody>
          <a:bodyPr wrap="none">
            <a:spAutoFit/>
          </a:bodyPr>
          <a:lstStyle/>
          <a:p>
            <a:pPr lvl="0">
              <a:lnSpc>
                <a:spcPct val="107000"/>
              </a:lnSpc>
              <a:spcAft>
                <a:spcPts val="800"/>
              </a:spcAft>
            </a:pPr>
            <a:r>
              <a:rPr lang="es-PE" b="1" dirty="0" smtClean="0">
                <a:latin typeface="Calibri" panose="020F0502020204030204" pitchFamily="34" charset="0"/>
                <a:ea typeface="Calibri" panose="020F0502020204030204" pitchFamily="34" charset="0"/>
                <a:cs typeface="Times New Roman" panose="02020603050405020304" pitchFamily="18" charset="0"/>
              </a:rPr>
              <a:t>2. Implementar </a:t>
            </a:r>
            <a:r>
              <a:rPr lang="es-PE" b="1" dirty="0" err="1" smtClean="0">
                <a:latin typeface="Calibri" panose="020F0502020204030204" pitchFamily="34" charset="0"/>
                <a:ea typeface="Calibri" panose="020F0502020204030204" pitchFamily="34" charset="0"/>
                <a:cs typeface="Times New Roman" panose="02020603050405020304" pitchFamily="18" charset="0"/>
              </a:rPr>
              <a:t>Tecnologias</a:t>
            </a:r>
            <a:r>
              <a:rPr lang="es-PE" b="1" dirty="0" smtClean="0">
                <a:latin typeface="Calibri" panose="020F0502020204030204" pitchFamily="34" charset="0"/>
                <a:ea typeface="Calibri" panose="020F0502020204030204" pitchFamily="34" charset="0"/>
                <a:cs typeface="Times New Roman" panose="02020603050405020304" pitchFamily="18" charset="0"/>
              </a:rPr>
              <a:t> Asociados al Mantenimiento</a:t>
            </a:r>
            <a:endParaRPr lang="es-PE" sz="1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p:cNvPicPr>
            <a:picLocks noChangeAspect="1"/>
          </p:cNvPicPr>
          <p:nvPr/>
        </p:nvPicPr>
        <p:blipFill>
          <a:blip r:embed="rId3"/>
          <a:stretch>
            <a:fillRect/>
          </a:stretch>
        </p:blipFill>
        <p:spPr>
          <a:xfrm>
            <a:off x="567143" y="3942227"/>
            <a:ext cx="3295650" cy="2371725"/>
          </a:xfrm>
          <a:prstGeom prst="rect">
            <a:avLst/>
          </a:prstGeom>
        </p:spPr>
      </p:pic>
      <p:pic>
        <p:nvPicPr>
          <p:cNvPr id="10" name="Imagen 9"/>
          <p:cNvPicPr>
            <a:picLocks noChangeAspect="1"/>
          </p:cNvPicPr>
          <p:nvPr/>
        </p:nvPicPr>
        <p:blipFill>
          <a:blip r:embed="rId4"/>
          <a:stretch>
            <a:fillRect/>
          </a:stretch>
        </p:blipFill>
        <p:spPr>
          <a:xfrm>
            <a:off x="5537461" y="949562"/>
            <a:ext cx="1428750" cy="600075"/>
          </a:xfrm>
          <a:prstGeom prst="rect">
            <a:avLst/>
          </a:prstGeom>
        </p:spPr>
      </p:pic>
      <p:pic>
        <p:nvPicPr>
          <p:cNvPr id="11" name="Imagen 10"/>
          <p:cNvPicPr>
            <a:picLocks noChangeAspect="1"/>
          </p:cNvPicPr>
          <p:nvPr/>
        </p:nvPicPr>
        <p:blipFill>
          <a:blip r:embed="rId5"/>
          <a:stretch>
            <a:fillRect/>
          </a:stretch>
        </p:blipFill>
        <p:spPr>
          <a:xfrm>
            <a:off x="3810000" y="949562"/>
            <a:ext cx="1466850" cy="1695450"/>
          </a:xfrm>
          <a:prstGeom prst="rect">
            <a:avLst/>
          </a:prstGeom>
        </p:spPr>
      </p:pic>
      <p:pic>
        <p:nvPicPr>
          <p:cNvPr id="12" name="Imagen 11"/>
          <p:cNvPicPr>
            <a:picLocks noChangeAspect="1"/>
          </p:cNvPicPr>
          <p:nvPr/>
        </p:nvPicPr>
        <p:blipFill>
          <a:blip r:embed="rId6"/>
          <a:stretch>
            <a:fillRect/>
          </a:stretch>
        </p:blipFill>
        <p:spPr>
          <a:xfrm>
            <a:off x="4259379" y="3934217"/>
            <a:ext cx="2400300" cy="2743200"/>
          </a:xfrm>
          <a:prstGeom prst="rect">
            <a:avLst/>
          </a:prstGeom>
        </p:spPr>
      </p:pic>
    </p:spTree>
    <p:extLst>
      <p:ext uri="{BB962C8B-B14F-4D97-AF65-F5344CB8AC3E}">
        <p14:creationId xmlns:p14="http://schemas.microsoft.com/office/powerpoint/2010/main" val="20544910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6 CuadroTexto"/>
          <p:cNvSpPr txBox="1">
            <a:spLocks noChangeArrowheads="1"/>
          </p:cNvSpPr>
          <p:nvPr/>
        </p:nvSpPr>
        <p:spPr bwMode="auto">
          <a:xfrm>
            <a:off x="8239125" y="6429375"/>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PE" altLang="es-PE" sz="1800" b="1">
                <a:solidFill>
                  <a:schemeClr val="bg1"/>
                </a:solidFill>
                <a:latin typeface="Arial" panose="020B0604020202020204" pitchFamily="34" charset="0"/>
              </a:rPr>
              <a:t>Sesión 8</a:t>
            </a:r>
            <a:endParaRPr lang="es-ES" altLang="es-PE" sz="1800" b="1">
              <a:solidFill>
                <a:schemeClr val="bg1"/>
              </a:solidFill>
              <a:latin typeface="Arial" panose="020B0604020202020204" pitchFamily="34" charset="0"/>
            </a:endParaRPr>
          </a:p>
        </p:txBody>
      </p:sp>
      <p:sp>
        <p:nvSpPr>
          <p:cNvPr id="2" name="Rectángulo 1"/>
          <p:cNvSpPr/>
          <p:nvPr/>
        </p:nvSpPr>
        <p:spPr>
          <a:xfrm>
            <a:off x="990600" y="152400"/>
            <a:ext cx="7543800" cy="830997"/>
          </a:xfrm>
          <a:prstGeom prst="rect">
            <a:avLst/>
          </a:prstGeom>
        </p:spPr>
        <p:txBody>
          <a:bodyPr wrap="square">
            <a:spAutoFit/>
          </a:bodyPr>
          <a:lstStyle/>
          <a:p>
            <a:r>
              <a:rPr lang="es-PE" sz="2400" b="1" u="sng" dirty="0">
                <a:solidFill>
                  <a:srgbClr val="0000FF"/>
                </a:solidFill>
                <a:latin typeface="Arial" panose="020B0604020202020204" pitchFamily="34" charset="0"/>
                <a:ea typeface="Calibri" panose="020F0502020204030204" pitchFamily="34" charset="0"/>
                <a:cs typeface="Arial" panose="020B0604020202020204" pitchFamily="34" charset="0"/>
              </a:rPr>
              <a:t>Como se elabora o Asigna el monto correcto en el presupuesto de </a:t>
            </a:r>
            <a:r>
              <a:rPr lang="es-PE" sz="2400" b="1" u="sng" dirty="0" err="1">
                <a:solidFill>
                  <a:srgbClr val="0000FF"/>
                </a:solidFill>
                <a:latin typeface="Arial" panose="020B0604020202020204" pitchFamily="34" charset="0"/>
                <a:ea typeface="Calibri" panose="020F0502020204030204" pitchFamily="34" charset="0"/>
                <a:cs typeface="Arial" panose="020B0604020202020204" pitchFamily="34" charset="0"/>
              </a:rPr>
              <a:t>Mantto</a:t>
            </a:r>
            <a:r>
              <a:rPr lang="es-PE" sz="2400" b="1" u="sng" dirty="0">
                <a:solidFill>
                  <a:srgbClr val="0000FF"/>
                </a:solidFill>
                <a:latin typeface="Arial" panose="020B0604020202020204" pitchFamily="34" charset="0"/>
                <a:ea typeface="Calibri" panose="020F0502020204030204" pitchFamily="34" charset="0"/>
                <a:cs typeface="Arial" panose="020B0604020202020204" pitchFamily="34" charset="0"/>
              </a:rPr>
              <a:t> en la </a:t>
            </a:r>
            <a:r>
              <a:rPr lang="es-PE" sz="2400" b="1" u="sng" dirty="0" smtClean="0">
                <a:solidFill>
                  <a:srgbClr val="0000FF"/>
                </a:solidFill>
                <a:latin typeface="Arial" panose="020B0604020202020204" pitchFamily="34" charset="0"/>
                <a:ea typeface="Calibri" panose="020F0502020204030204" pitchFamily="34" charset="0"/>
                <a:cs typeface="Arial" panose="020B0604020202020204" pitchFamily="34" charset="0"/>
              </a:rPr>
              <a:t>Industria ?</a:t>
            </a:r>
            <a:endParaRPr lang="es-PE" sz="2400" dirty="0">
              <a:latin typeface="Arial" panose="020B0604020202020204" pitchFamily="34" charset="0"/>
              <a:cs typeface="Arial" panose="020B0604020202020204" pitchFamily="34" charset="0"/>
            </a:endParaRPr>
          </a:p>
        </p:txBody>
      </p:sp>
      <p:sp>
        <p:nvSpPr>
          <p:cNvPr id="3" name="Rectángulo 2"/>
          <p:cNvSpPr/>
          <p:nvPr/>
        </p:nvSpPr>
        <p:spPr>
          <a:xfrm>
            <a:off x="990600" y="1143000"/>
            <a:ext cx="9144000" cy="2050690"/>
          </a:xfrm>
          <a:prstGeom prst="rect">
            <a:avLst/>
          </a:prstGeom>
        </p:spPr>
        <p:txBody>
          <a:bodyPr wrap="square">
            <a:spAutoFit/>
          </a:bodyPr>
          <a:lstStyle/>
          <a:p>
            <a:pPr>
              <a:lnSpc>
                <a:spcPct val="107000"/>
              </a:lnSpc>
              <a:spcAft>
                <a:spcPts val="800"/>
              </a:spcAft>
            </a:pPr>
            <a:r>
              <a:rPr lang="es-PE" sz="2400" dirty="0">
                <a:latin typeface="Calibri" panose="020F0502020204030204" pitchFamily="34" charset="0"/>
                <a:ea typeface="Calibri" panose="020F0502020204030204" pitchFamily="34" charset="0"/>
                <a:cs typeface="Times New Roman" panose="02020603050405020304" pitchFamily="18" charset="0"/>
              </a:rPr>
              <a:t>Enfocarlo bajo el criterio del </a:t>
            </a:r>
            <a:r>
              <a:rPr lang="es-PE"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riesgo de inversión </a:t>
            </a:r>
            <a:r>
              <a:rPr lang="es-PE" sz="2400" dirty="0">
                <a:latin typeface="Calibri" panose="020F0502020204030204" pitchFamily="34" charset="0"/>
                <a:ea typeface="Calibri" panose="020F0502020204030204" pitchFamily="34" charset="0"/>
                <a:cs typeface="Times New Roman" panose="02020603050405020304" pitchFamily="18" charset="0"/>
              </a:rPr>
              <a:t>que desea tomar la planta, </a:t>
            </a:r>
            <a:r>
              <a:rPr lang="es-PE" sz="2400" dirty="0" smtClean="0">
                <a:latin typeface="Calibri" panose="020F0502020204030204" pitchFamily="34" charset="0"/>
                <a:ea typeface="Calibri" panose="020F0502020204030204" pitchFamily="34" charset="0"/>
                <a:cs typeface="Times New Roman" panose="02020603050405020304" pitchFamily="18" charset="0"/>
              </a:rPr>
              <a:t>un </a:t>
            </a:r>
            <a:r>
              <a:rPr lang="es-PE" sz="2400" dirty="0">
                <a:latin typeface="Calibri" panose="020F0502020204030204" pitchFamily="34" charset="0"/>
                <a:ea typeface="Calibri" panose="020F0502020204030204" pitchFamily="34" charset="0"/>
                <a:cs typeface="Times New Roman" panose="02020603050405020304" pitchFamily="18" charset="0"/>
              </a:rPr>
              <a:t>presupuesto de mantenimiento se elabora y se asigna el monto en base a la </a:t>
            </a:r>
            <a:r>
              <a:rPr lang="es-PE" sz="2400" dirty="0" smtClean="0">
                <a:latin typeface="Calibri" panose="020F0502020204030204" pitchFamily="34" charset="0"/>
                <a:ea typeface="Calibri" panose="020F0502020204030204" pitchFamily="34" charset="0"/>
                <a:cs typeface="Times New Roman" panose="02020603050405020304" pitchFamily="18" charset="0"/>
              </a:rPr>
              <a:t>estrategia </a:t>
            </a:r>
            <a:r>
              <a:rPr lang="es-PE" sz="2400" dirty="0">
                <a:latin typeface="Calibri" panose="020F0502020204030204" pitchFamily="34" charset="0"/>
                <a:ea typeface="Calibri" panose="020F0502020204030204" pitchFamily="34" charset="0"/>
                <a:cs typeface="Times New Roman" panose="02020603050405020304" pitchFamily="18" charset="0"/>
              </a:rPr>
              <a:t>de </a:t>
            </a:r>
            <a:r>
              <a:rPr lang="es-PE" sz="2400" dirty="0" smtClean="0">
                <a:latin typeface="Calibri" panose="020F0502020204030204" pitchFamily="34" charset="0"/>
                <a:ea typeface="Calibri" panose="020F0502020204030204" pitchFamily="34" charset="0"/>
                <a:cs typeface="Times New Roman" panose="02020603050405020304" pitchFamily="18" charset="0"/>
              </a:rPr>
              <a:t>mantenimiento </a:t>
            </a:r>
            <a:r>
              <a:rPr lang="es-PE" sz="2400" dirty="0">
                <a:latin typeface="Calibri" panose="020F0502020204030204" pitchFamily="34" charset="0"/>
                <a:ea typeface="Calibri" panose="020F0502020204030204" pitchFamily="34" charset="0"/>
                <a:cs typeface="Times New Roman" panose="02020603050405020304" pitchFamily="18" charset="0"/>
              </a:rPr>
              <a:t>analizado, desarrollado en los tipos de </a:t>
            </a:r>
            <a:r>
              <a:rPr lang="es-PE" sz="2400" dirty="0" smtClean="0">
                <a:latin typeface="Calibri" panose="020F0502020204030204" pitchFamily="34" charset="0"/>
                <a:ea typeface="Calibri" panose="020F0502020204030204" pitchFamily="34" charset="0"/>
                <a:cs typeface="Times New Roman" panose="02020603050405020304" pitchFamily="18" charset="0"/>
              </a:rPr>
              <a:t>mantenimiento </a:t>
            </a:r>
            <a:r>
              <a:rPr lang="es-PE" sz="2400" dirty="0">
                <a:latin typeface="Calibri" panose="020F0502020204030204" pitchFamily="34" charset="0"/>
                <a:ea typeface="Calibri" panose="020F0502020204030204" pitchFamily="34" charset="0"/>
                <a:cs typeface="Times New Roman" panose="02020603050405020304" pitchFamily="18" charset="0"/>
              </a:rPr>
              <a:t>asignados, el </a:t>
            </a:r>
            <a:r>
              <a:rPr lang="es-PE" sz="2400" dirty="0" smtClean="0">
                <a:latin typeface="Calibri" panose="020F0502020204030204" pitchFamily="34" charset="0"/>
                <a:ea typeface="Calibri" panose="020F0502020204030204" pitchFamily="34" charset="0"/>
                <a:cs typeface="Times New Roman" panose="02020603050405020304" pitchFamily="18" charset="0"/>
              </a:rPr>
              <a:t>análisis </a:t>
            </a:r>
            <a:r>
              <a:rPr lang="es-PE" sz="2400" dirty="0">
                <a:latin typeface="Calibri" panose="020F0502020204030204" pitchFamily="34" charset="0"/>
                <a:ea typeface="Calibri" panose="020F0502020204030204" pitchFamily="34" charset="0"/>
                <a:cs typeface="Times New Roman" panose="02020603050405020304" pitchFamily="18" charset="0"/>
              </a:rPr>
              <a:t>y revisión del back log enfocado a la criticidad de cada actividad asignado </a:t>
            </a:r>
            <a:r>
              <a:rPr lang="es-PE" sz="2400" dirty="0" smtClean="0">
                <a:latin typeface="Calibri" panose="020F0502020204030204" pitchFamily="34" charset="0"/>
                <a:ea typeface="Calibri" panose="020F0502020204030204" pitchFamily="34" charset="0"/>
                <a:cs typeface="Times New Roman" panose="02020603050405020304" pitchFamily="18" charset="0"/>
              </a:rPr>
              <a:t>a </a:t>
            </a:r>
            <a:r>
              <a:rPr lang="es-PE" sz="2400" dirty="0">
                <a:latin typeface="Calibri" panose="020F0502020204030204" pitchFamily="34" charset="0"/>
                <a:ea typeface="Calibri" panose="020F0502020204030204" pitchFamily="34" charset="0"/>
                <a:cs typeface="Times New Roman" panose="02020603050405020304" pitchFamily="18" charset="0"/>
              </a:rPr>
              <a:t>los activos.</a:t>
            </a:r>
          </a:p>
        </p:txBody>
      </p:sp>
    </p:spTree>
    <p:extLst>
      <p:ext uri="{BB962C8B-B14F-4D97-AF65-F5344CB8AC3E}">
        <p14:creationId xmlns:p14="http://schemas.microsoft.com/office/powerpoint/2010/main" val="33929985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33400" y="442550"/>
            <a:ext cx="4247830" cy="375552"/>
          </a:xfrm>
          <a:prstGeom prst="rect">
            <a:avLst/>
          </a:prstGeom>
        </p:spPr>
        <p:txBody>
          <a:bodyPr wrap="none">
            <a:spAutoFit/>
          </a:bodyPr>
          <a:lstStyle/>
          <a:p>
            <a:pPr lvl="0">
              <a:lnSpc>
                <a:spcPct val="107000"/>
              </a:lnSpc>
              <a:spcAft>
                <a:spcPts val="800"/>
              </a:spcAft>
            </a:pPr>
            <a:r>
              <a:rPr lang="es-PE" b="1" dirty="0" smtClean="0">
                <a:latin typeface="Calibri" panose="020F0502020204030204" pitchFamily="34" charset="0"/>
                <a:ea typeface="Calibri" panose="020F0502020204030204" pitchFamily="34" charset="0"/>
                <a:cs typeface="Times New Roman" panose="02020603050405020304" pitchFamily="18" charset="0"/>
              </a:rPr>
              <a:t>3. Capacitar al Personal de Mantenimiento</a:t>
            </a:r>
            <a:endParaRPr lang="es-PE"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533400" y="3422766"/>
            <a:ext cx="4291431" cy="388696"/>
          </a:xfrm>
          <a:prstGeom prst="rect">
            <a:avLst/>
          </a:prstGeom>
        </p:spPr>
        <p:txBody>
          <a:bodyPr wrap="none">
            <a:spAutoFit/>
          </a:bodyPr>
          <a:lstStyle/>
          <a:p>
            <a:pPr lvl="0">
              <a:lnSpc>
                <a:spcPct val="107000"/>
              </a:lnSpc>
              <a:spcAft>
                <a:spcPts val="800"/>
              </a:spcAft>
            </a:pPr>
            <a:r>
              <a:rPr lang="es-PE" b="1" dirty="0" smtClean="0">
                <a:latin typeface="Calibri" panose="020F0502020204030204" pitchFamily="34" charset="0"/>
                <a:ea typeface="Calibri" panose="020F0502020204030204" pitchFamily="34" charset="0"/>
                <a:cs typeface="Times New Roman" panose="02020603050405020304" pitchFamily="18" charset="0"/>
              </a:rPr>
              <a:t>5. Realizar la Correcta Selección de Equipos</a:t>
            </a:r>
            <a:endParaRPr lang="es-PE" sz="1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p:cNvPicPr>
            <a:picLocks noChangeAspect="1"/>
          </p:cNvPicPr>
          <p:nvPr/>
        </p:nvPicPr>
        <p:blipFill>
          <a:blip r:embed="rId2"/>
          <a:stretch>
            <a:fillRect/>
          </a:stretch>
        </p:blipFill>
        <p:spPr>
          <a:xfrm>
            <a:off x="762405" y="861834"/>
            <a:ext cx="2905125" cy="2495550"/>
          </a:xfrm>
          <a:prstGeom prst="rect">
            <a:avLst/>
          </a:prstGeom>
        </p:spPr>
      </p:pic>
      <p:pic>
        <p:nvPicPr>
          <p:cNvPr id="7" name="Imagen 6"/>
          <p:cNvPicPr>
            <a:picLocks noChangeAspect="1"/>
          </p:cNvPicPr>
          <p:nvPr/>
        </p:nvPicPr>
        <p:blipFill>
          <a:blip r:embed="rId3"/>
          <a:stretch>
            <a:fillRect/>
          </a:stretch>
        </p:blipFill>
        <p:spPr>
          <a:xfrm>
            <a:off x="4953000" y="442550"/>
            <a:ext cx="4572000" cy="2713914"/>
          </a:xfrm>
          <a:prstGeom prst="rect">
            <a:avLst/>
          </a:prstGeom>
        </p:spPr>
      </p:pic>
      <p:pic>
        <p:nvPicPr>
          <p:cNvPr id="13" name="Imagen 12"/>
          <p:cNvPicPr>
            <a:picLocks noChangeAspect="1"/>
          </p:cNvPicPr>
          <p:nvPr/>
        </p:nvPicPr>
        <p:blipFill>
          <a:blip r:embed="rId4"/>
          <a:stretch>
            <a:fillRect/>
          </a:stretch>
        </p:blipFill>
        <p:spPr>
          <a:xfrm>
            <a:off x="762405" y="3790680"/>
            <a:ext cx="3038475" cy="3017245"/>
          </a:xfrm>
          <a:prstGeom prst="rect">
            <a:avLst/>
          </a:prstGeom>
        </p:spPr>
      </p:pic>
      <p:pic>
        <p:nvPicPr>
          <p:cNvPr id="14" name="Imagen 13"/>
          <p:cNvPicPr>
            <a:picLocks noChangeAspect="1"/>
          </p:cNvPicPr>
          <p:nvPr/>
        </p:nvPicPr>
        <p:blipFill>
          <a:blip r:embed="rId5"/>
          <a:stretch>
            <a:fillRect/>
          </a:stretch>
        </p:blipFill>
        <p:spPr>
          <a:xfrm>
            <a:off x="5410200" y="3690105"/>
            <a:ext cx="5819775" cy="2876550"/>
          </a:xfrm>
          <a:prstGeom prst="rect">
            <a:avLst/>
          </a:prstGeom>
        </p:spPr>
      </p:pic>
    </p:spTree>
    <p:extLst>
      <p:ext uri="{BB962C8B-B14F-4D97-AF65-F5344CB8AC3E}">
        <p14:creationId xmlns:p14="http://schemas.microsoft.com/office/powerpoint/2010/main" val="21526709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8"/>
          </a:xfrm>
          <a:prstGeom prst="rect">
            <a:avLst/>
          </a:prstGeom>
        </p:spPr>
      </p:pic>
      <p:sp>
        <p:nvSpPr>
          <p:cNvPr id="4" name="object 4"/>
          <p:cNvSpPr txBox="1"/>
          <p:nvPr/>
        </p:nvSpPr>
        <p:spPr>
          <a:xfrm>
            <a:off x="4495800" y="914400"/>
            <a:ext cx="5410201" cy="903004"/>
          </a:xfrm>
          <a:prstGeom prst="rect">
            <a:avLst/>
          </a:prstGeom>
        </p:spPr>
        <p:txBody>
          <a:bodyPr vert="horz" wrap="square" lIns="0" tIns="12700" rIns="0" bIns="0" rtlCol="0">
            <a:spAutoFit/>
          </a:bodyPr>
          <a:lstStyle/>
          <a:p>
            <a:pPr marL="12700" marR="1914525" algn="ctr">
              <a:lnSpc>
                <a:spcPct val="150000"/>
              </a:lnSpc>
              <a:spcBef>
                <a:spcPts val="5"/>
              </a:spcBef>
            </a:pPr>
            <a:r>
              <a:rPr lang="es-ES" sz="4400" b="1" spc="-10" dirty="0" smtClean="0">
                <a:solidFill>
                  <a:srgbClr val="0033CC"/>
                </a:solidFill>
                <a:latin typeface="Arial" panose="020B0604020202020204" pitchFamily="34" charset="0"/>
                <a:cs typeface="Arial" panose="020B0604020202020204" pitchFamily="34" charset="0"/>
              </a:rPr>
              <a:t>Gracias !</a:t>
            </a:r>
            <a:endParaRPr lang="es-ES" sz="4400" b="1" dirty="0">
              <a:solidFill>
                <a:srgbClr val="0033CC"/>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Imag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838" y="1341439"/>
            <a:ext cx="7440612"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CuadroTexto 1"/>
          <p:cNvSpPr txBox="1">
            <a:spLocks noChangeArrowheads="1"/>
          </p:cNvSpPr>
          <p:nvPr/>
        </p:nvSpPr>
        <p:spPr bwMode="auto">
          <a:xfrm>
            <a:off x="3143251" y="1700214"/>
            <a:ext cx="6265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ES" altLang="es-PE" sz="1800" b="1">
                <a:solidFill>
                  <a:srgbClr val="FF0000"/>
                </a:solidFill>
                <a:latin typeface="Arial" panose="020B0604020202020204" pitchFamily="34" charset="0"/>
              </a:rPr>
              <a:t>COSTOS DEL CICLO DE VIDA DE LOS ACTIVOS (LCC)</a:t>
            </a:r>
            <a:endParaRPr lang="es-PE" altLang="es-PE" sz="1800" b="1">
              <a:solidFill>
                <a:srgbClr val="FF0000"/>
              </a:solidFill>
              <a:latin typeface="Arial" panose="020B0604020202020204" pitchFamily="34" charset="0"/>
            </a:endParaRPr>
          </a:p>
        </p:txBody>
      </p:sp>
    </p:spTree>
    <p:extLst>
      <p:ext uri="{BB962C8B-B14F-4D97-AF65-F5344CB8AC3E}">
        <p14:creationId xmlns:p14="http://schemas.microsoft.com/office/powerpoint/2010/main" val="37966049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uadroTexto 2"/>
          <p:cNvSpPr txBox="1">
            <a:spLocks noChangeArrowheads="1"/>
          </p:cNvSpPr>
          <p:nvPr/>
        </p:nvSpPr>
        <p:spPr bwMode="auto">
          <a:xfrm>
            <a:off x="2711450" y="2274888"/>
            <a:ext cx="6985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s-ES" altLang="es-PE" sz="2000" b="1">
                <a:solidFill>
                  <a:srgbClr val="FF0000"/>
                </a:solidFill>
                <a:latin typeface="Arial" panose="020B0604020202020204" pitchFamily="34" charset="0"/>
              </a:rPr>
              <a:t>CAPEX</a:t>
            </a:r>
            <a:r>
              <a:rPr lang="es-ES" altLang="es-PE" sz="2000">
                <a:solidFill>
                  <a:srgbClr val="202124"/>
                </a:solidFill>
                <a:latin typeface="Arial" panose="020B0604020202020204" pitchFamily="34" charset="0"/>
              </a:rPr>
              <a:t> (capital expenditure) es el término para </a:t>
            </a:r>
            <a:r>
              <a:rPr lang="es-ES" altLang="es-PE" sz="2000" b="1">
                <a:solidFill>
                  <a:srgbClr val="202124"/>
                </a:solidFill>
                <a:latin typeface="Arial" panose="020B0604020202020204" pitchFamily="34" charset="0"/>
              </a:rPr>
              <a:t>Gastos</a:t>
            </a:r>
            <a:r>
              <a:rPr lang="es-ES" altLang="es-PE" sz="2000">
                <a:solidFill>
                  <a:srgbClr val="202124"/>
                </a:solidFill>
                <a:latin typeface="Arial" panose="020B0604020202020204" pitchFamily="34" charset="0"/>
              </a:rPr>
              <a:t> de Capital, indicando la cantidad de dinero gastada en la compra de bienes de capital de una empresa. </a:t>
            </a:r>
          </a:p>
          <a:p>
            <a:pPr algn="just">
              <a:spcBef>
                <a:spcPct val="0"/>
              </a:spcBef>
              <a:buFontTx/>
              <a:buNone/>
            </a:pPr>
            <a:endParaRPr lang="es-ES" altLang="es-PE" sz="2000">
              <a:solidFill>
                <a:srgbClr val="202124"/>
              </a:solidFill>
              <a:latin typeface="Arial" panose="020B0604020202020204" pitchFamily="34" charset="0"/>
            </a:endParaRPr>
          </a:p>
          <a:p>
            <a:pPr algn="just">
              <a:spcBef>
                <a:spcPct val="0"/>
              </a:spcBef>
              <a:buFontTx/>
              <a:buNone/>
            </a:pPr>
            <a:r>
              <a:rPr lang="es-ES" altLang="es-PE" sz="2000" b="1">
                <a:solidFill>
                  <a:srgbClr val="FF0000"/>
                </a:solidFill>
                <a:latin typeface="Arial" panose="020B0604020202020204" pitchFamily="34" charset="0"/>
              </a:rPr>
              <a:t>OPEX</a:t>
            </a:r>
            <a:r>
              <a:rPr lang="es-ES" altLang="es-PE" sz="2000">
                <a:solidFill>
                  <a:srgbClr val="202124"/>
                </a:solidFill>
                <a:latin typeface="Arial" panose="020B0604020202020204" pitchFamily="34" charset="0"/>
              </a:rPr>
              <a:t> (</a:t>
            </a:r>
            <a:r>
              <a:rPr lang="es-PE" altLang="es-PE" sz="2000">
                <a:solidFill>
                  <a:srgbClr val="202124"/>
                </a:solidFill>
                <a:latin typeface="Arial" panose="020B0604020202020204" pitchFamily="34" charset="0"/>
              </a:rPr>
              <a:t>Operating Expenses</a:t>
            </a:r>
            <a:r>
              <a:rPr lang="es-ES" altLang="es-PE" sz="2000">
                <a:solidFill>
                  <a:srgbClr val="202124"/>
                </a:solidFill>
                <a:latin typeface="Arial" panose="020B0604020202020204" pitchFamily="34" charset="0"/>
              </a:rPr>
              <a:t>) sirve para Gasto Operacional, señalando el capital utilizado para mantener o mejorar los activos físicos de una empresa</a:t>
            </a:r>
            <a:endParaRPr lang="es-PE" altLang="es-PE" sz="2000">
              <a:latin typeface="Arial" panose="020B0604020202020204" pitchFamily="34" charset="0"/>
            </a:endParaRPr>
          </a:p>
        </p:txBody>
      </p:sp>
    </p:spTree>
    <p:extLst>
      <p:ext uri="{BB962C8B-B14F-4D97-AF65-F5344CB8AC3E}">
        <p14:creationId xmlns:p14="http://schemas.microsoft.com/office/powerpoint/2010/main" val="66386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uadroTexto 2"/>
          <p:cNvSpPr txBox="1">
            <a:spLocks noChangeArrowheads="1"/>
          </p:cNvSpPr>
          <p:nvPr/>
        </p:nvSpPr>
        <p:spPr bwMode="auto">
          <a:xfrm>
            <a:off x="2927351" y="1858964"/>
            <a:ext cx="6697663"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PE" sz="2400">
                <a:solidFill>
                  <a:srgbClr val="FF0000"/>
                </a:solidFill>
                <a:latin typeface="Raleway" pitchFamily="2" charset="0"/>
              </a:rPr>
              <a:t>Qué es Opex</a:t>
            </a:r>
          </a:p>
          <a:p>
            <a:pPr>
              <a:spcBef>
                <a:spcPct val="0"/>
              </a:spcBef>
              <a:buFontTx/>
              <a:buNone/>
            </a:pPr>
            <a:endParaRPr lang="es-ES" altLang="es-PE" sz="2400">
              <a:solidFill>
                <a:srgbClr val="FF0000"/>
              </a:solidFill>
              <a:latin typeface="Raleway" pitchFamily="2" charset="0"/>
            </a:endParaRPr>
          </a:p>
          <a:p>
            <a:pPr algn="just">
              <a:spcBef>
                <a:spcPct val="0"/>
              </a:spcBef>
              <a:buFontTx/>
              <a:buNone/>
            </a:pPr>
            <a:r>
              <a:rPr lang="es-ES" altLang="es-PE" sz="1800">
                <a:solidFill>
                  <a:srgbClr val="111111"/>
                </a:solidFill>
                <a:latin typeface="Raleway" pitchFamily="2" charset="0"/>
              </a:rPr>
              <a:t>Los gastos operativos o de explotación son conocidos como Opex, y son gastos que se realizan de forma continuada y están relacionados con las operaciones y mantenimiento de los equipos en la empresa. </a:t>
            </a:r>
          </a:p>
          <a:p>
            <a:pPr algn="just">
              <a:spcBef>
                <a:spcPct val="0"/>
              </a:spcBef>
              <a:buFontTx/>
              <a:buNone/>
            </a:pPr>
            <a:endParaRPr lang="es-ES" altLang="es-PE" sz="1800">
              <a:solidFill>
                <a:srgbClr val="111111"/>
              </a:solidFill>
              <a:latin typeface="Raleway" pitchFamily="2" charset="0"/>
            </a:endParaRPr>
          </a:p>
          <a:p>
            <a:pPr algn="just">
              <a:spcBef>
                <a:spcPct val="0"/>
              </a:spcBef>
              <a:buFontTx/>
              <a:buNone/>
            </a:pPr>
            <a:r>
              <a:rPr lang="es-ES" altLang="es-PE" sz="1800">
                <a:solidFill>
                  <a:srgbClr val="111111"/>
                </a:solidFill>
                <a:latin typeface="Raleway" pitchFamily="2" charset="0"/>
              </a:rPr>
              <a:t>Podemos definir Opex como los gastos fluctuantes que realiza los equipos en una empresa.</a:t>
            </a:r>
          </a:p>
          <a:p>
            <a:pPr algn="just">
              <a:spcBef>
                <a:spcPct val="0"/>
              </a:spcBef>
              <a:buFontTx/>
              <a:buNone/>
            </a:pPr>
            <a:endParaRPr lang="es-ES" altLang="es-PE" sz="1800">
              <a:solidFill>
                <a:srgbClr val="111111"/>
              </a:solidFill>
              <a:latin typeface="Raleway" pitchFamily="2" charset="0"/>
            </a:endParaRPr>
          </a:p>
          <a:p>
            <a:pPr algn="just">
              <a:spcBef>
                <a:spcPct val="0"/>
              </a:spcBef>
              <a:buFontTx/>
              <a:buNone/>
            </a:pPr>
            <a:r>
              <a:rPr lang="es-ES" altLang="es-PE" sz="1800">
                <a:solidFill>
                  <a:srgbClr val="111111"/>
                </a:solidFill>
                <a:latin typeface="Raleway" pitchFamily="2" charset="0"/>
              </a:rPr>
              <a:t>Algunos ejemplos de estos tipos de gastos son: gastos en instalaciones, alquileres, o formación de personal.</a:t>
            </a:r>
          </a:p>
        </p:txBody>
      </p:sp>
    </p:spTree>
    <p:extLst>
      <p:ext uri="{BB962C8B-B14F-4D97-AF65-F5344CB8AC3E}">
        <p14:creationId xmlns:p14="http://schemas.microsoft.com/office/powerpoint/2010/main" val="2076302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TotalTime>
  <Words>918</Words>
  <Application>Microsoft Office PowerPoint</Application>
  <PresentationFormat>Panorámica</PresentationFormat>
  <Paragraphs>107</Paragraphs>
  <Slides>61</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61</vt:i4>
      </vt:variant>
    </vt:vector>
  </HeadingPairs>
  <TitlesOfParts>
    <vt:vector size="70" baseType="lpstr">
      <vt:lpstr>Arial</vt:lpstr>
      <vt:lpstr>Calibri</vt:lpstr>
      <vt:lpstr>Calibri Light</vt:lpstr>
      <vt:lpstr>Lucida Sans Unicode</vt:lpstr>
      <vt:lpstr>Raleway</vt:lpstr>
      <vt:lpstr>Symbol</vt:lpstr>
      <vt:lpstr>Tahoma</vt:lpstr>
      <vt:lpstr>Times New Roman</vt:lpstr>
      <vt:lpstr>Office Theme</vt:lpstr>
      <vt:lpstr>Presentación de PowerPoint</vt:lpstr>
      <vt:lpstr>Planner  de Mantenimiento</vt:lpstr>
      <vt:lpstr>Presentación de PowerPoint</vt:lpstr>
      <vt:lpstr>Módulo 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lenovo</cp:lastModifiedBy>
  <cp:revision>46</cp:revision>
  <dcterms:created xsi:type="dcterms:W3CDTF">2024-01-10T02:54:09Z</dcterms:created>
  <dcterms:modified xsi:type="dcterms:W3CDTF">2024-05-19T00:18:19Z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2023-10-02T00:00:00Z</vt:filetime>
  </property>
  <property fmtid="{D5CDD505-2E9C-101B-9397-08002B2CF9AE}" pid="3" name="Creator">
    <vt:lpwstr>Microsoft® PowerPoint® 2019</vt:lpwstr>
  </property>
  <property fmtid="{D5CDD505-2E9C-101B-9397-08002B2CF9AE}" pid="4" name="LastSaved">
    <vt:filetime>2024-01-10T00:00:00Z</vt:filetime>
  </property>
</Properties>
</file>